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 id="2147483711" r:id="rId5"/>
  </p:sldMasterIdLst>
  <p:notesMasterIdLst>
    <p:notesMasterId r:id="rId35"/>
  </p:notesMasterIdLst>
  <p:handoutMasterIdLst>
    <p:handoutMasterId r:id="rId36"/>
  </p:handoutMasterIdLst>
  <p:sldIdLst>
    <p:sldId id="644" r:id="rId6"/>
    <p:sldId id="616" r:id="rId7"/>
    <p:sldId id="617" r:id="rId8"/>
    <p:sldId id="618" r:id="rId9"/>
    <p:sldId id="619" r:id="rId10"/>
    <p:sldId id="620" r:id="rId11"/>
    <p:sldId id="621" r:id="rId12"/>
    <p:sldId id="622" r:id="rId13"/>
    <p:sldId id="623" r:id="rId14"/>
    <p:sldId id="624" r:id="rId15"/>
    <p:sldId id="625" r:id="rId16"/>
    <p:sldId id="626" r:id="rId17"/>
    <p:sldId id="627" r:id="rId18"/>
    <p:sldId id="628" r:id="rId19"/>
    <p:sldId id="629" r:id="rId20"/>
    <p:sldId id="630" r:id="rId21"/>
    <p:sldId id="631" r:id="rId22"/>
    <p:sldId id="632" r:id="rId23"/>
    <p:sldId id="633" r:id="rId24"/>
    <p:sldId id="634" r:id="rId25"/>
    <p:sldId id="635" r:id="rId26"/>
    <p:sldId id="636" r:id="rId27"/>
    <p:sldId id="637" r:id="rId28"/>
    <p:sldId id="638" r:id="rId29"/>
    <p:sldId id="639" r:id="rId30"/>
    <p:sldId id="641" r:id="rId31"/>
    <p:sldId id="640" r:id="rId32"/>
    <p:sldId id="642" r:id="rId33"/>
    <p:sldId id="643" r:id="rId34"/>
  </p:sldIdLst>
  <p:sldSz cx="9144000" cy="6858000" type="screen4x3"/>
  <p:notesSz cx="9236075" cy="7010400"/>
  <p:defaultTextStyle>
    <a:defPPr>
      <a:defRPr lang="en-US"/>
    </a:defPPr>
    <a:lvl1pPr algn="l" defTabSz="457200" rtl="0" fontAlgn="base">
      <a:spcBef>
        <a:spcPct val="0"/>
      </a:spcBef>
      <a:spcAft>
        <a:spcPct val="0"/>
      </a:spcAft>
      <a:defRPr sz="1400" b="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sz="1400" b="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sz="1400" b="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sz="1400" b="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sz="1400" b="1" kern="1200">
        <a:solidFill>
          <a:schemeClr val="tx1"/>
        </a:solidFill>
        <a:latin typeface="Arial" charset="0"/>
        <a:ea typeface="ＭＳ Ｐゴシック" charset="-128"/>
        <a:cs typeface="+mn-cs"/>
      </a:defRPr>
    </a:lvl5pPr>
    <a:lvl6pPr marL="2286000" algn="l" defTabSz="914400" rtl="0" eaLnBrk="1" latinLnBrk="0" hangingPunct="1">
      <a:defRPr sz="1400" b="1" kern="1200">
        <a:solidFill>
          <a:schemeClr val="tx1"/>
        </a:solidFill>
        <a:latin typeface="Arial" charset="0"/>
        <a:ea typeface="ＭＳ Ｐゴシック" charset="-128"/>
        <a:cs typeface="+mn-cs"/>
      </a:defRPr>
    </a:lvl6pPr>
    <a:lvl7pPr marL="2743200" algn="l" defTabSz="914400" rtl="0" eaLnBrk="1" latinLnBrk="0" hangingPunct="1">
      <a:defRPr sz="1400" b="1" kern="1200">
        <a:solidFill>
          <a:schemeClr val="tx1"/>
        </a:solidFill>
        <a:latin typeface="Arial" charset="0"/>
        <a:ea typeface="ＭＳ Ｐゴシック" charset="-128"/>
        <a:cs typeface="+mn-cs"/>
      </a:defRPr>
    </a:lvl7pPr>
    <a:lvl8pPr marL="3200400" algn="l" defTabSz="914400" rtl="0" eaLnBrk="1" latinLnBrk="0" hangingPunct="1">
      <a:defRPr sz="1400" b="1" kern="1200">
        <a:solidFill>
          <a:schemeClr val="tx1"/>
        </a:solidFill>
        <a:latin typeface="Arial" charset="0"/>
        <a:ea typeface="ＭＳ Ｐゴシック" charset="-128"/>
        <a:cs typeface="+mn-cs"/>
      </a:defRPr>
    </a:lvl8pPr>
    <a:lvl9pPr marL="3657600" algn="l" defTabSz="914400" rtl="0" eaLnBrk="1" latinLnBrk="0" hangingPunct="1">
      <a:defRPr sz="1400" b="1"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Glass" initials="JG" lastIdx="8" clrIdx="0"/>
  <p:cmAuthor id="1" name="David Randall" initials="DR"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a:srgbClr val="0C479D"/>
    <a:srgbClr val="766B6C"/>
    <a:srgbClr val="BFBFBF"/>
    <a:srgbClr val="FFFFFF"/>
    <a:srgbClr val="66CCFF"/>
    <a:srgbClr val="4F81BD"/>
    <a:srgbClr val="FFFF99"/>
    <a:srgbClr val="FFFF00"/>
    <a:srgbClr val="FF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3" autoAdjust="0"/>
    <p:restoredTop sz="96346" autoAdjust="0"/>
  </p:normalViewPr>
  <p:slideViewPr>
    <p:cSldViewPr snapToGrid="0" snapToObjects="1" showGuides="1">
      <p:cViewPr varScale="1">
        <p:scale>
          <a:sx n="70" d="100"/>
          <a:sy n="70" d="100"/>
        </p:scale>
        <p:origin x="-1386" y="-108"/>
      </p:cViewPr>
      <p:guideLst>
        <p:guide orient="horz" pos="1959"/>
        <p:guide orient="horz" pos="2160"/>
        <p:guide orient="horz" pos="3882"/>
        <p:guide orient="horz" pos="2077"/>
        <p:guide orient="horz" pos="2243"/>
        <p:guide orient="horz" pos="4053"/>
        <p:guide orient="horz" pos="4114"/>
        <p:guide pos="221"/>
        <p:guide pos="2882"/>
        <p:guide pos="2960"/>
        <p:guide pos="2768"/>
        <p:guide pos="5544"/>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snapToObjects="1" showGuide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 y="0"/>
            <a:ext cx="4002700" cy="350056"/>
          </a:xfrm>
          <a:prstGeom prst="rect">
            <a:avLst/>
          </a:prstGeom>
          <a:noFill/>
          <a:ln w="9525">
            <a:noFill/>
            <a:miter lim="800000"/>
            <a:headEnd/>
            <a:tailEnd/>
          </a:ln>
        </p:spPr>
        <p:txBody>
          <a:bodyPr vert="horz" wrap="square" lIns="92779" tIns="46388" rIns="92779" bIns="46388" numCol="1" anchor="t" anchorCtr="0" compatLnSpc="1">
            <a:prstTxWarp prst="textNoShape">
              <a:avLst/>
            </a:prstTxWarp>
          </a:bodyPr>
          <a:lstStyle>
            <a:lvl1pPr algn="l" defTabSz="463441">
              <a:defRPr sz="1200" b="0">
                <a:latin typeface="Calibri" pitchFamily="-111" charset="0"/>
                <a:ea typeface="ＭＳ Ｐゴシック" pitchFamily="-111" charset="-128"/>
                <a:cs typeface="+mn-cs"/>
              </a:defRPr>
            </a:lvl1pPr>
          </a:lstStyle>
          <a:p>
            <a:pPr>
              <a:defRPr/>
            </a:pPr>
            <a:r>
              <a:rPr lang="en-US" dirty="0"/>
              <a:t>CONFIDENTIAL PRIVATE INFORMATION</a:t>
            </a:r>
          </a:p>
        </p:txBody>
      </p:sp>
      <p:sp>
        <p:nvSpPr>
          <p:cNvPr id="26627" name="Rectangle 3"/>
          <p:cNvSpPr>
            <a:spLocks noGrp="1" noChangeArrowheads="1"/>
          </p:cNvSpPr>
          <p:nvPr>
            <p:ph type="dt" sz="quarter" idx="1"/>
          </p:nvPr>
        </p:nvSpPr>
        <p:spPr bwMode="auto">
          <a:xfrm>
            <a:off x="5231372" y="0"/>
            <a:ext cx="4002700" cy="350056"/>
          </a:xfrm>
          <a:prstGeom prst="rect">
            <a:avLst/>
          </a:prstGeom>
          <a:noFill/>
          <a:ln w="9525">
            <a:noFill/>
            <a:miter lim="800000"/>
            <a:headEnd/>
            <a:tailEnd/>
          </a:ln>
        </p:spPr>
        <p:txBody>
          <a:bodyPr vert="horz" wrap="square" lIns="92779" tIns="46388" rIns="92779" bIns="46388" numCol="1" anchor="t" anchorCtr="0" compatLnSpc="1">
            <a:prstTxWarp prst="textNoShape">
              <a:avLst/>
            </a:prstTxWarp>
          </a:bodyPr>
          <a:lstStyle>
            <a:lvl1pPr algn="r" defTabSz="463441">
              <a:defRPr sz="1200" b="0">
                <a:latin typeface="Calibri" charset="0"/>
              </a:defRPr>
            </a:lvl1pPr>
          </a:lstStyle>
          <a:p>
            <a:fld id="{8D1D412A-458B-4D68-9F9E-5ECFC7F218A0}" type="datetime1">
              <a:rPr lang="en-US"/>
              <a:pPr/>
              <a:t>11-Jul-15</a:t>
            </a:fld>
            <a:endParaRPr lang="en-US" dirty="0"/>
          </a:p>
        </p:txBody>
      </p:sp>
      <p:sp>
        <p:nvSpPr>
          <p:cNvPr id="26628" name="Rectangle 4"/>
          <p:cNvSpPr>
            <a:spLocks noGrp="1" noChangeArrowheads="1"/>
          </p:cNvSpPr>
          <p:nvPr>
            <p:ph type="ftr" sz="quarter" idx="2"/>
          </p:nvPr>
        </p:nvSpPr>
        <p:spPr bwMode="auto">
          <a:xfrm>
            <a:off x="1" y="6659185"/>
            <a:ext cx="4002700" cy="350056"/>
          </a:xfrm>
          <a:prstGeom prst="rect">
            <a:avLst/>
          </a:prstGeom>
          <a:noFill/>
          <a:ln w="9525">
            <a:noFill/>
            <a:miter lim="800000"/>
            <a:headEnd/>
            <a:tailEnd/>
          </a:ln>
        </p:spPr>
        <p:txBody>
          <a:bodyPr vert="horz" wrap="square" lIns="92779" tIns="46388" rIns="92779" bIns="46388" numCol="1" anchor="b" anchorCtr="0" compatLnSpc="1">
            <a:prstTxWarp prst="textNoShape">
              <a:avLst/>
            </a:prstTxWarp>
          </a:bodyPr>
          <a:lstStyle>
            <a:lvl1pPr algn="l" defTabSz="463441">
              <a:defRPr sz="1200" b="0">
                <a:latin typeface="Calibri" pitchFamily="-111" charset="0"/>
                <a:ea typeface="ＭＳ Ｐゴシック" pitchFamily="-111" charset="-128"/>
                <a:cs typeface="+mn-cs"/>
              </a:defRPr>
            </a:lvl1pPr>
          </a:lstStyle>
          <a:p>
            <a:pPr>
              <a:defRPr/>
            </a:pPr>
            <a:endParaRPr lang="en-US" dirty="0"/>
          </a:p>
        </p:txBody>
      </p:sp>
      <p:sp>
        <p:nvSpPr>
          <p:cNvPr id="26629" name="Rectangle 5"/>
          <p:cNvSpPr>
            <a:spLocks noGrp="1" noChangeArrowheads="1"/>
          </p:cNvSpPr>
          <p:nvPr>
            <p:ph type="sldNum" sz="quarter" idx="3"/>
          </p:nvPr>
        </p:nvSpPr>
        <p:spPr bwMode="auto">
          <a:xfrm>
            <a:off x="5231372" y="6659185"/>
            <a:ext cx="4002700" cy="350056"/>
          </a:xfrm>
          <a:prstGeom prst="rect">
            <a:avLst/>
          </a:prstGeom>
          <a:noFill/>
          <a:ln w="9525">
            <a:noFill/>
            <a:miter lim="800000"/>
            <a:headEnd/>
            <a:tailEnd/>
          </a:ln>
        </p:spPr>
        <p:txBody>
          <a:bodyPr vert="horz" wrap="square" lIns="92779" tIns="46388" rIns="92779" bIns="46388" numCol="1" anchor="b" anchorCtr="0" compatLnSpc="1">
            <a:prstTxWarp prst="textNoShape">
              <a:avLst/>
            </a:prstTxWarp>
          </a:bodyPr>
          <a:lstStyle>
            <a:lvl1pPr algn="r" defTabSz="463441">
              <a:defRPr sz="1200" b="0">
                <a:latin typeface="Calibri" charset="0"/>
              </a:defRPr>
            </a:lvl1pPr>
          </a:lstStyle>
          <a:p>
            <a:fld id="{ADE6A143-D444-40E2-A45A-CCBEBF9748E6}" type="slidenum">
              <a:rPr lang="en-US"/>
              <a:pPr/>
              <a:t>‹#›</a:t>
            </a:fld>
            <a:endParaRPr lang="en-US" dirty="0"/>
          </a:p>
        </p:txBody>
      </p:sp>
    </p:spTree>
    <p:extLst>
      <p:ext uri="{BB962C8B-B14F-4D97-AF65-F5344CB8AC3E}">
        <p14:creationId xmlns:p14="http://schemas.microsoft.com/office/powerpoint/2010/main" xmlns="" val="3595486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0"/>
            <a:ext cx="4002700" cy="350056"/>
          </a:xfrm>
          <a:prstGeom prst="rect">
            <a:avLst/>
          </a:prstGeom>
          <a:noFill/>
          <a:ln w="9525">
            <a:noFill/>
            <a:miter lim="800000"/>
            <a:headEnd/>
            <a:tailEnd/>
          </a:ln>
        </p:spPr>
        <p:txBody>
          <a:bodyPr vert="horz" wrap="square" lIns="92779" tIns="46388" rIns="92779" bIns="46388" numCol="1" anchor="t" anchorCtr="0" compatLnSpc="1">
            <a:prstTxWarp prst="textNoShape">
              <a:avLst/>
            </a:prstTxWarp>
          </a:bodyPr>
          <a:lstStyle>
            <a:lvl1pPr algn="l" defTabSz="463441">
              <a:defRPr sz="1200" b="0">
                <a:latin typeface="Calibri" pitchFamily="-111" charset="0"/>
                <a:ea typeface="ＭＳ Ｐゴシック" pitchFamily="-111" charset="-128"/>
                <a:cs typeface="+mn-cs"/>
              </a:defRPr>
            </a:lvl1pPr>
          </a:lstStyle>
          <a:p>
            <a:pPr>
              <a:defRPr/>
            </a:pPr>
            <a:r>
              <a:rPr lang="en-US" dirty="0"/>
              <a:t>CONFIDENTIAL PRIVATE INFORMATION</a:t>
            </a:r>
          </a:p>
        </p:txBody>
      </p:sp>
      <p:sp>
        <p:nvSpPr>
          <p:cNvPr id="19459" name="Rectangle 3"/>
          <p:cNvSpPr>
            <a:spLocks noGrp="1" noChangeArrowheads="1"/>
          </p:cNvSpPr>
          <p:nvPr>
            <p:ph type="dt" idx="1"/>
          </p:nvPr>
        </p:nvSpPr>
        <p:spPr bwMode="auto">
          <a:xfrm>
            <a:off x="5231372" y="0"/>
            <a:ext cx="4002700" cy="350056"/>
          </a:xfrm>
          <a:prstGeom prst="rect">
            <a:avLst/>
          </a:prstGeom>
          <a:noFill/>
          <a:ln w="9525">
            <a:noFill/>
            <a:miter lim="800000"/>
            <a:headEnd/>
            <a:tailEnd/>
          </a:ln>
        </p:spPr>
        <p:txBody>
          <a:bodyPr vert="horz" wrap="square" lIns="92779" tIns="46388" rIns="92779" bIns="46388" numCol="1" anchor="t" anchorCtr="0" compatLnSpc="1">
            <a:prstTxWarp prst="textNoShape">
              <a:avLst/>
            </a:prstTxWarp>
          </a:bodyPr>
          <a:lstStyle>
            <a:lvl1pPr algn="r" defTabSz="463441">
              <a:defRPr sz="1200" b="0">
                <a:latin typeface="Calibri" charset="0"/>
              </a:defRPr>
            </a:lvl1pPr>
          </a:lstStyle>
          <a:p>
            <a:fld id="{B24A3D71-1A2D-4D38-BBBE-9771FBD217B0}" type="datetime1">
              <a:rPr lang="en-US"/>
              <a:pPr/>
              <a:t>11-Jul-15</a:t>
            </a:fld>
            <a:endParaRPr lang="en-US" dirty="0"/>
          </a:p>
        </p:txBody>
      </p:sp>
      <p:sp>
        <p:nvSpPr>
          <p:cNvPr id="6148" name="Rectangle 4"/>
          <p:cNvSpPr>
            <a:spLocks noGrp="1" noRot="1" noChangeAspect="1" noChangeArrowheads="1" noTextEdit="1"/>
          </p:cNvSpPr>
          <p:nvPr>
            <p:ph type="sldImg" idx="2"/>
          </p:nvPr>
        </p:nvSpPr>
        <p:spPr bwMode="auto">
          <a:xfrm>
            <a:off x="2865438" y="527050"/>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61" name="Rectangle 5"/>
          <p:cNvSpPr>
            <a:spLocks noGrp="1" noChangeArrowheads="1"/>
          </p:cNvSpPr>
          <p:nvPr>
            <p:ph type="body" sz="quarter" idx="3"/>
          </p:nvPr>
        </p:nvSpPr>
        <p:spPr bwMode="auto">
          <a:xfrm>
            <a:off x="924010" y="3330173"/>
            <a:ext cx="7388059" cy="3153984"/>
          </a:xfrm>
          <a:prstGeom prst="rect">
            <a:avLst/>
          </a:prstGeom>
          <a:noFill/>
          <a:ln w="9525">
            <a:noFill/>
            <a:miter lim="800000"/>
            <a:headEnd/>
            <a:tailEnd/>
          </a:ln>
        </p:spPr>
        <p:txBody>
          <a:bodyPr vert="horz" wrap="square" lIns="92779" tIns="46388" rIns="92779" bIns="463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1" y="6659185"/>
            <a:ext cx="4002700" cy="350056"/>
          </a:xfrm>
          <a:prstGeom prst="rect">
            <a:avLst/>
          </a:prstGeom>
          <a:noFill/>
          <a:ln w="9525">
            <a:noFill/>
            <a:miter lim="800000"/>
            <a:headEnd/>
            <a:tailEnd/>
          </a:ln>
        </p:spPr>
        <p:txBody>
          <a:bodyPr vert="horz" wrap="square" lIns="92779" tIns="46388" rIns="92779" bIns="46388" numCol="1" anchor="b" anchorCtr="0" compatLnSpc="1">
            <a:prstTxWarp prst="textNoShape">
              <a:avLst/>
            </a:prstTxWarp>
          </a:bodyPr>
          <a:lstStyle>
            <a:lvl1pPr algn="l" defTabSz="463441">
              <a:defRPr sz="1200" b="0">
                <a:latin typeface="Calibri" pitchFamily="-111" charset="0"/>
                <a:ea typeface="ＭＳ Ｐゴシック" pitchFamily="-111" charset="-128"/>
                <a:cs typeface="+mn-cs"/>
              </a:defRPr>
            </a:lvl1pPr>
          </a:lstStyle>
          <a:p>
            <a:pPr>
              <a:defRPr/>
            </a:pPr>
            <a:endParaRPr lang="en-US" dirty="0"/>
          </a:p>
        </p:txBody>
      </p:sp>
      <p:sp>
        <p:nvSpPr>
          <p:cNvPr id="19463" name="Rectangle 7"/>
          <p:cNvSpPr>
            <a:spLocks noGrp="1" noChangeArrowheads="1"/>
          </p:cNvSpPr>
          <p:nvPr>
            <p:ph type="sldNum" sz="quarter" idx="5"/>
          </p:nvPr>
        </p:nvSpPr>
        <p:spPr bwMode="auto">
          <a:xfrm>
            <a:off x="5231372" y="6659185"/>
            <a:ext cx="4002700" cy="350056"/>
          </a:xfrm>
          <a:prstGeom prst="rect">
            <a:avLst/>
          </a:prstGeom>
          <a:noFill/>
          <a:ln w="9525">
            <a:noFill/>
            <a:miter lim="800000"/>
            <a:headEnd/>
            <a:tailEnd/>
          </a:ln>
        </p:spPr>
        <p:txBody>
          <a:bodyPr vert="horz" wrap="square" lIns="92779" tIns="46388" rIns="92779" bIns="46388" numCol="1" anchor="b" anchorCtr="0" compatLnSpc="1">
            <a:prstTxWarp prst="textNoShape">
              <a:avLst/>
            </a:prstTxWarp>
          </a:bodyPr>
          <a:lstStyle>
            <a:lvl1pPr algn="r" defTabSz="463441">
              <a:defRPr sz="1200" b="0">
                <a:latin typeface="Calibri" charset="0"/>
              </a:defRPr>
            </a:lvl1pPr>
          </a:lstStyle>
          <a:p>
            <a:fld id="{8F4964A4-8240-4C3C-83A1-9DC9039E9AD7}" type="slidenum">
              <a:rPr lang="en-US"/>
              <a:pPr/>
              <a:t>‹#›</a:t>
            </a:fld>
            <a:endParaRPr lang="en-US" dirty="0"/>
          </a:p>
        </p:txBody>
      </p:sp>
    </p:spTree>
    <p:extLst>
      <p:ext uri="{BB962C8B-B14F-4D97-AF65-F5344CB8AC3E}">
        <p14:creationId xmlns:p14="http://schemas.microsoft.com/office/powerpoint/2010/main" xmlns="" val="2296523388"/>
      </p:ext>
    </p:extLst>
  </p:cSld>
  <p:clrMap bg1="lt1" tx1="dk1" bg2="lt2" tx2="dk2" accent1="accent1" accent2="accent2" accent3="accent3" accent4="accent4" accent5="accent5" accent6="accent6" hlink="hlink" folHlink="folHlink"/>
  <p:hf ftr="0" dt="0"/>
  <p:notesStyle>
    <a:lvl1pPr algn="l" defTabSz="457200" rtl="0" eaLnBrk="0" fontAlgn="base" hangingPunct="0">
      <a:spcBef>
        <a:spcPct val="30000"/>
      </a:spcBef>
      <a:spcAft>
        <a:spcPct val="0"/>
      </a:spcAft>
      <a:defRPr sz="1200" kern="1200">
        <a:solidFill>
          <a:schemeClr val="tx1"/>
        </a:solidFill>
        <a:latin typeface="Calibri" pitchFamily="-105" charset="0"/>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Calibri" pitchFamily="-105" charset="0"/>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105" charset="0"/>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105" charset="0"/>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a:defRPr/>
            </a:pPr>
            <a:r>
              <a:rPr lang="en-US" dirty="0" smtClean="0"/>
              <a:t>CONFIDENTIAL PRIVATE INFORMATION</a:t>
            </a:r>
            <a:endParaRPr lang="en-US" dirty="0"/>
          </a:p>
        </p:txBody>
      </p:sp>
      <p:sp>
        <p:nvSpPr>
          <p:cNvPr id="5" name="Slide Number Placeholder 4"/>
          <p:cNvSpPr>
            <a:spLocks noGrp="1"/>
          </p:cNvSpPr>
          <p:nvPr>
            <p:ph type="sldNum" sz="quarter" idx="11"/>
          </p:nvPr>
        </p:nvSpPr>
        <p:spPr/>
        <p:txBody>
          <a:bodyPr/>
          <a:lstStyle/>
          <a:p>
            <a:fld id="{8F4964A4-8240-4C3C-83A1-9DC9039E9AD7}" type="slidenum">
              <a:rPr lang="en-US" smtClean="0"/>
              <a:pPr/>
              <a:t>1</a:t>
            </a:fld>
            <a:endParaRPr lang="en-US" dirty="0"/>
          </a:p>
        </p:txBody>
      </p:sp>
    </p:spTree>
    <p:extLst>
      <p:ext uri="{BB962C8B-B14F-4D97-AF65-F5344CB8AC3E}">
        <p14:creationId xmlns:p14="http://schemas.microsoft.com/office/powerpoint/2010/main" xmlns="" val="359766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16</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17</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22</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smtClean="0"/>
              <a:t>Double click on the PDF attachment and review the LFI with your team.</a:t>
            </a:r>
          </a:p>
          <a:p>
            <a:endParaRPr lang="en-US" altLang="en-US" b="1" smtClean="0"/>
          </a:p>
          <a:p>
            <a:r>
              <a:rPr lang="en-US" altLang="en-US" smtClean="0"/>
              <a:t>If you have a large group break up into teams.</a:t>
            </a:r>
          </a:p>
          <a:p>
            <a:endParaRPr lang="en-US" altLang="en-US" smtClean="0"/>
          </a:p>
          <a:p>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476B7C-4462-4AA8-8091-2F23DBC5365B}" type="slidenum">
              <a:rPr lang="en-US" altLang="en-US" smtClean="0">
                <a:latin typeface="Calibri" pitchFamily="34" charset="0"/>
              </a:rPr>
              <a:pPr eaLnBrk="1" hangingPunct="1"/>
              <a:t>3</a:t>
            </a:fld>
            <a:endParaRPr lang="en-US" altLang="en-US"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5</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6</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10</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12</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13</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14</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F06CE5-2E33-408C-9E2C-ED9837AFA35F}" type="slidenum">
              <a:rPr lang="en-US" altLang="en-US" smtClean="0">
                <a:latin typeface="Arial" charset="0"/>
              </a:rPr>
              <a:pPr/>
              <a:t>15</a:t>
            </a:fld>
            <a:endParaRPr lang="en-US" alt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5 photos">
    <p:spTree>
      <p:nvGrpSpPr>
        <p:cNvPr id="1" name=""/>
        <p:cNvGrpSpPr/>
        <p:nvPr/>
      </p:nvGrpSpPr>
      <p:grpSpPr>
        <a:xfrm>
          <a:off x="0" y="0"/>
          <a:ext cx="0" cy="0"/>
          <a:chOff x="0" y="0"/>
          <a:chExt cx="0" cy="0"/>
        </a:xfrm>
      </p:grpSpPr>
      <p:sp>
        <p:nvSpPr>
          <p:cNvPr id="7" name="Picture Placeholder 12"/>
          <p:cNvSpPr>
            <a:spLocks noGrp="1"/>
          </p:cNvSpPr>
          <p:nvPr>
            <p:ph type="pic" sz="quarter" idx="12"/>
          </p:nvPr>
        </p:nvSpPr>
        <p:spPr>
          <a:xfrm>
            <a:off x="0" y="-33239"/>
            <a:ext cx="1739900" cy="3136392"/>
          </a:xfrm>
          <a:prstGeom prst="rect">
            <a:avLst/>
          </a:prstGeom>
          <a:ln w="38100">
            <a:solidFill>
              <a:schemeClr val="bg1"/>
            </a:solidFill>
          </a:ln>
        </p:spPr>
        <p:txBody>
          <a:bodyPr/>
          <a:lstStyle/>
          <a:p>
            <a:endParaRPr lang="en-US" dirty="0"/>
          </a:p>
        </p:txBody>
      </p:sp>
      <p:sp>
        <p:nvSpPr>
          <p:cNvPr id="8" name="Picture Placeholder 14"/>
          <p:cNvSpPr>
            <a:spLocks noGrp="1"/>
          </p:cNvSpPr>
          <p:nvPr>
            <p:ph type="pic" sz="quarter" idx="13"/>
          </p:nvPr>
        </p:nvSpPr>
        <p:spPr>
          <a:xfrm>
            <a:off x="1739900" y="-33239"/>
            <a:ext cx="1763713" cy="3136392"/>
          </a:xfrm>
          <a:prstGeom prst="rect">
            <a:avLst/>
          </a:prstGeom>
          <a:ln w="38100">
            <a:solidFill>
              <a:schemeClr val="bg1"/>
            </a:solidFill>
          </a:ln>
        </p:spPr>
        <p:txBody>
          <a:bodyPr/>
          <a:lstStyle/>
          <a:p>
            <a:endParaRPr lang="en-US" dirty="0"/>
          </a:p>
        </p:txBody>
      </p:sp>
      <p:sp>
        <p:nvSpPr>
          <p:cNvPr id="9" name="Picture Placeholder 16"/>
          <p:cNvSpPr>
            <a:spLocks noGrp="1"/>
          </p:cNvSpPr>
          <p:nvPr>
            <p:ph type="pic" sz="quarter" idx="14"/>
          </p:nvPr>
        </p:nvSpPr>
        <p:spPr>
          <a:xfrm>
            <a:off x="3503613" y="-33239"/>
            <a:ext cx="1763712" cy="3136392"/>
          </a:xfrm>
          <a:prstGeom prst="rect">
            <a:avLst/>
          </a:prstGeom>
          <a:ln w="38100">
            <a:solidFill>
              <a:schemeClr val="bg1"/>
            </a:solidFill>
          </a:ln>
        </p:spPr>
        <p:txBody>
          <a:bodyPr/>
          <a:lstStyle/>
          <a:p>
            <a:endParaRPr lang="en-US" dirty="0"/>
          </a:p>
        </p:txBody>
      </p:sp>
      <p:sp>
        <p:nvSpPr>
          <p:cNvPr id="10" name="Picture Placeholder 18"/>
          <p:cNvSpPr>
            <a:spLocks noGrp="1"/>
          </p:cNvSpPr>
          <p:nvPr>
            <p:ph type="pic" sz="quarter" idx="15"/>
          </p:nvPr>
        </p:nvSpPr>
        <p:spPr>
          <a:xfrm>
            <a:off x="5267325" y="-33239"/>
            <a:ext cx="1757363" cy="3136392"/>
          </a:xfrm>
          <a:prstGeom prst="rect">
            <a:avLst/>
          </a:prstGeom>
          <a:ln w="38100">
            <a:solidFill>
              <a:schemeClr val="bg1"/>
            </a:solidFill>
          </a:ln>
        </p:spPr>
        <p:txBody>
          <a:bodyPr/>
          <a:lstStyle/>
          <a:p>
            <a:endParaRPr lang="en-US" dirty="0"/>
          </a:p>
        </p:txBody>
      </p:sp>
      <p:sp>
        <p:nvSpPr>
          <p:cNvPr id="11" name="Picture Placeholder 20"/>
          <p:cNvSpPr>
            <a:spLocks noGrp="1"/>
          </p:cNvSpPr>
          <p:nvPr>
            <p:ph type="pic" sz="quarter" idx="16"/>
          </p:nvPr>
        </p:nvSpPr>
        <p:spPr>
          <a:xfrm>
            <a:off x="7022591" y="0"/>
            <a:ext cx="1728216" cy="3100916"/>
          </a:xfrm>
          <a:prstGeom prst="rect">
            <a:avLst/>
          </a:prstGeom>
        </p:spPr>
        <p:txBody>
          <a:bodyPr/>
          <a:lstStyle/>
          <a:p>
            <a:endParaRPr lang="en-US" dirty="0"/>
          </a:p>
        </p:txBody>
      </p:sp>
      <p:sp>
        <p:nvSpPr>
          <p:cNvPr id="22" name="Title 21"/>
          <p:cNvSpPr>
            <a:spLocks noGrp="1"/>
          </p:cNvSpPr>
          <p:nvPr>
            <p:ph type="title"/>
          </p:nvPr>
        </p:nvSpPr>
        <p:spPr/>
        <p:txBody>
          <a:bodyPr/>
          <a:lstStyle/>
          <a:p>
            <a:r>
              <a:rPr lang="en-US" smtClean="0"/>
              <a:t>Click to edit Master title style</a:t>
            </a:r>
            <a:endParaRPr lang="en-US"/>
          </a:p>
        </p:txBody>
      </p:sp>
      <p:sp>
        <p:nvSpPr>
          <p:cNvPr id="26" name="Text Placeholder 25"/>
          <p:cNvSpPr>
            <a:spLocks noGrp="1"/>
          </p:cNvSpPr>
          <p:nvPr>
            <p:ph type="body" sz="quarter" idx="17"/>
          </p:nvPr>
        </p:nvSpPr>
        <p:spPr>
          <a:xfrm>
            <a:off x="1581912" y="4078224"/>
            <a:ext cx="7251192" cy="1828800"/>
          </a:xfrm>
        </p:spPr>
        <p:txBody>
          <a:bodyPr/>
          <a:lstStyle>
            <a:lvl1pPr marL="0" indent="0">
              <a:defRPr/>
            </a:lvl1pPr>
            <a:lvl2pPr marL="0" indent="0">
              <a:buNone/>
              <a:defRPr sz="1800">
                <a:solidFill>
                  <a:schemeClr val="bg1"/>
                </a:solidFill>
                <a:latin typeface="Arial" pitchFamily="34" charset="0"/>
                <a:cs typeface="Arial" pitchFamily="34" charset="0"/>
              </a:defRPr>
            </a:lvl2p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350837" y="0"/>
            <a:ext cx="8435975" cy="750888"/>
          </a:xfr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a:t>
            </a:fld>
            <a:endParaRPr lang="en-US" dirty="0">
              <a:solidFill>
                <a:prstClr val="black"/>
              </a:solidFill>
            </a:endParaRPr>
          </a:p>
        </p:txBody>
      </p:sp>
      <p:sp>
        <p:nvSpPr>
          <p:cNvPr id="11" name="Text Placeholder 10"/>
          <p:cNvSpPr>
            <a:spLocks noGrp="1"/>
          </p:cNvSpPr>
          <p:nvPr>
            <p:ph type="body" sz="quarter" idx="14"/>
          </p:nvPr>
        </p:nvSpPr>
        <p:spPr>
          <a:xfrm>
            <a:off x="350838" y="1042988"/>
            <a:ext cx="5655372" cy="5092700"/>
          </a:xfrm>
        </p:spPr>
        <p:txBody>
          <a:bodyPr lIns="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3" name="Picture Placeholder 12"/>
          <p:cNvSpPr>
            <a:spLocks noGrp="1"/>
          </p:cNvSpPr>
          <p:nvPr>
            <p:ph type="pic" sz="quarter" idx="15"/>
          </p:nvPr>
        </p:nvSpPr>
        <p:spPr>
          <a:xfrm>
            <a:off x="6202237" y="1042987"/>
            <a:ext cx="2584576" cy="5093208"/>
          </a:xfrm>
        </p:spPr>
        <p:txBody>
          <a:bodyPr/>
          <a:lstStyle/>
          <a:p>
            <a:endParaRPr lang="en-GB" dirty="0"/>
          </a:p>
        </p:txBody>
      </p:sp>
    </p:spTree>
    <p:extLst>
      <p:ext uri="{BB962C8B-B14F-4D97-AF65-F5344CB8AC3E}">
        <p14:creationId xmlns:p14="http://schemas.microsoft.com/office/powerpoint/2010/main" xmlns="" val="38389902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a:t>
            </a:fld>
            <a:endParaRPr lang="en-US" dirty="0">
              <a:solidFill>
                <a:prstClr val="black"/>
              </a:solidFill>
            </a:endParaRPr>
          </a:p>
        </p:txBody>
      </p:sp>
      <p:sp>
        <p:nvSpPr>
          <p:cNvPr id="9" name="Content Placeholder 8"/>
          <p:cNvSpPr>
            <a:spLocks noGrp="1"/>
          </p:cNvSpPr>
          <p:nvPr>
            <p:ph sz="quarter" idx="12" hasCustomPrompt="1"/>
          </p:nvPr>
        </p:nvSpPr>
        <p:spPr>
          <a:xfrm>
            <a:off x="4699000" y="1049338"/>
            <a:ext cx="4090988" cy="5087937"/>
          </a:xfrm>
        </p:spPr>
        <p:txBody>
          <a:bodyPr/>
          <a:lstStyle>
            <a:lvl1pPr>
              <a:defRPr/>
            </a:lvl1pPr>
          </a:lstStyle>
          <a:p>
            <a:pPr lvl="0"/>
            <a:r>
              <a:rPr lang="en-US" dirty="0" smtClean="0"/>
              <a:t>Content</a:t>
            </a:r>
          </a:p>
        </p:txBody>
      </p:sp>
      <p:sp>
        <p:nvSpPr>
          <p:cNvPr id="5" name="Text Placeholder 4"/>
          <p:cNvSpPr>
            <a:spLocks noGrp="1"/>
          </p:cNvSpPr>
          <p:nvPr>
            <p:ph type="body" sz="quarter" idx="13"/>
          </p:nvPr>
        </p:nvSpPr>
        <p:spPr>
          <a:xfrm>
            <a:off x="350838" y="1049337"/>
            <a:ext cx="4091748" cy="50840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5190832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0837" y="0"/>
            <a:ext cx="8435975" cy="750888"/>
          </a:xfrm>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a:t>
            </a:fld>
            <a:endParaRPr lang="en-US" dirty="0">
              <a:solidFill>
                <a:prstClr val="black"/>
              </a:solidFill>
            </a:endParaRPr>
          </a:p>
        </p:txBody>
      </p:sp>
      <p:sp>
        <p:nvSpPr>
          <p:cNvPr id="8" name="Text Placeholder 7"/>
          <p:cNvSpPr>
            <a:spLocks noGrp="1"/>
          </p:cNvSpPr>
          <p:nvPr>
            <p:ph type="body" sz="quarter" idx="17"/>
          </p:nvPr>
        </p:nvSpPr>
        <p:spPr>
          <a:xfrm>
            <a:off x="350838" y="1049338"/>
            <a:ext cx="4087812" cy="349971"/>
          </a:xfrm>
        </p:spPr>
        <p:txBody>
          <a:bodyPr/>
          <a:lstStyle>
            <a:lvl1pPr marL="0" indent="0">
              <a:buNone/>
              <a:defRPr b="1">
                <a:solidFill>
                  <a:schemeClr val="tx2"/>
                </a:solidFill>
              </a:defRPr>
            </a:lvl1pPr>
          </a:lstStyle>
          <a:p>
            <a:pPr lvl="0"/>
            <a:r>
              <a:rPr lang="en-US" dirty="0" smtClean="0"/>
              <a:t>Click to edit Master text styles</a:t>
            </a:r>
          </a:p>
        </p:txBody>
      </p:sp>
      <p:sp>
        <p:nvSpPr>
          <p:cNvPr id="11" name="Text Placeholder 10"/>
          <p:cNvSpPr>
            <a:spLocks noGrp="1"/>
          </p:cNvSpPr>
          <p:nvPr>
            <p:ph type="body" sz="quarter" idx="18"/>
          </p:nvPr>
        </p:nvSpPr>
        <p:spPr>
          <a:xfrm>
            <a:off x="350838" y="1454729"/>
            <a:ext cx="4087812" cy="470794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7"/>
          <p:cNvSpPr>
            <a:spLocks noGrp="1"/>
          </p:cNvSpPr>
          <p:nvPr>
            <p:ph type="body" sz="quarter" idx="19"/>
          </p:nvPr>
        </p:nvSpPr>
        <p:spPr>
          <a:xfrm>
            <a:off x="4699000" y="1049338"/>
            <a:ext cx="4087812" cy="349971"/>
          </a:xfrm>
        </p:spPr>
        <p:txBody>
          <a:bodyPr/>
          <a:lstStyle>
            <a:lvl1pPr marL="0" indent="0">
              <a:buNone/>
              <a:defRPr b="1">
                <a:solidFill>
                  <a:schemeClr val="tx2"/>
                </a:solidFill>
              </a:defRPr>
            </a:lvl1pPr>
          </a:lstStyle>
          <a:p>
            <a:pPr lvl="0"/>
            <a:r>
              <a:rPr lang="en-US" dirty="0" smtClean="0"/>
              <a:t>Click to edit Master text styles</a:t>
            </a:r>
          </a:p>
        </p:txBody>
      </p:sp>
      <p:sp>
        <p:nvSpPr>
          <p:cNvPr id="10" name="Text Placeholder 10"/>
          <p:cNvSpPr>
            <a:spLocks noGrp="1"/>
          </p:cNvSpPr>
          <p:nvPr>
            <p:ph type="body" sz="quarter" idx="20"/>
          </p:nvPr>
        </p:nvSpPr>
        <p:spPr>
          <a:xfrm>
            <a:off x="4699000" y="1454729"/>
            <a:ext cx="4087812" cy="470794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xmlns="" val="12177435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a:t>
            </a:fld>
            <a:endParaRPr lang="en-US" dirty="0">
              <a:solidFill>
                <a:prstClr val="black"/>
              </a:solidFill>
            </a:endParaRPr>
          </a:p>
        </p:txBody>
      </p:sp>
      <p:sp>
        <p:nvSpPr>
          <p:cNvPr id="11" name="Text Placeholder 10"/>
          <p:cNvSpPr>
            <a:spLocks noGrp="1"/>
          </p:cNvSpPr>
          <p:nvPr>
            <p:ph type="body" sz="quarter" idx="13"/>
          </p:nvPr>
        </p:nvSpPr>
        <p:spPr>
          <a:xfrm>
            <a:off x="350837" y="1049338"/>
            <a:ext cx="8435975" cy="3881008"/>
          </a:xfrm>
        </p:spPr>
        <p:txBody>
          <a:bodyPr anchor="ctr" anchorCtr="0"/>
          <a:lstStyle>
            <a:lvl1pPr marL="0" indent="0" algn="ctr">
              <a:buNone/>
              <a:defRPr sz="2700" b="1" i="1">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xmlns="" val="17581145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4 photos">
    <p:spTree>
      <p:nvGrpSpPr>
        <p:cNvPr id="1" name=""/>
        <p:cNvGrpSpPr/>
        <p:nvPr/>
      </p:nvGrpSpPr>
      <p:grpSpPr>
        <a:xfrm>
          <a:off x="0" y="0"/>
          <a:ext cx="0" cy="0"/>
          <a:chOff x="0" y="0"/>
          <a:chExt cx="0" cy="0"/>
        </a:xfrm>
      </p:grpSpPr>
      <p:sp>
        <p:nvSpPr>
          <p:cNvPr id="7" name="Picture Placeholder 12"/>
          <p:cNvSpPr>
            <a:spLocks noGrp="1"/>
          </p:cNvSpPr>
          <p:nvPr>
            <p:ph type="pic" sz="quarter" idx="12"/>
          </p:nvPr>
        </p:nvSpPr>
        <p:spPr>
          <a:xfrm>
            <a:off x="-29736" y="1543239"/>
            <a:ext cx="4416552" cy="1557677"/>
          </a:xfrm>
          <a:prstGeom prst="rect">
            <a:avLst/>
          </a:prstGeom>
          <a:ln w="38100">
            <a:solidFill>
              <a:schemeClr val="bg1"/>
            </a:solidFill>
          </a:ln>
        </p:spPr>
        <p:txBody>
          <a:bodyPr/>
          <a:lstStyle/>
          <a:p>
            <a:endParaRPr lang="en-US" dirty="0"/>
          </a:p>
        </p:txBody>
      </p:sp>
      <p:sp>
        <p:nvSpPr>
          <p:cNvPr id="8" name="Picture Placeholder 14"/>
          <p:cNvSpPr>
            <a:spLocks noGrp="1"/>
          </p:cNvSpPr>
          <p:nvPr>
            <p:ph type="pic" sz="quarter" idx="13"/>
          </p:nvPr>
        </p:nvSpPr>
        <p:spPr>
          <a:xfrm>
            <a:off x="-29736" y="-33239"/>
            <a:ext cx="4416552" cy="1572768"/>
          </a:xfrm>
          <a:prstGeom prst="rect">
            <a:avLst/>
          </a:prstGeom>
          <a:ln w="38100">
            <a:solidFill>
              <a:schemeClr val="bg1"/>
            </a:solidFill>
          </a:ln>
        </p:spPr>
        <p:txBody>
          <a:bodyPr/>
          <a:lstStyle/>
          <a:p>
            <a:endParaRPr lang="en-US" dirty="0"/>
          </a:p>
        </p:txBody>
      </p:sp>
      <p:sp>
        <p:nvSpPr>
          <p:cNvPr id="10" name="Picture Placeholder 18"/>
          <p:cNvSpPr>
            <a:spLocks noGrp="1"/>
          </p:cNvSpPr>
          <p:nvPr>
            <p:ph type="pic" sz="quarter" idx="15"/>
          </p:nvPr>
        </p:nvSpPr>
        <p:spPr>
          <a:xfrm>
            <a:off x="4391688" y="-33239"/>
            <a:ext cx="2176272" cy="3136392"/>
          </a:xfrm>
          <a:prstGeom prst="rect">
            <a:avLst/>
          </a:prstGeom>
          <a:ln w="38100">
            <a:solidFill>
              <a:schemeClr val="bg1"/>
            </a:solidFill>
          </a:ln>
        </p:spPr>
        <p:txBody>
          <a:bodyPr/>
          <a:lstStyle/>
          <a:p>
            <a:endParaRPr lang="en-US" dirty="0"/>
          </a:p>
        </p:txBody>
      </p:sp>
      <p:sp>
        <p:nvSpPr>
          <p:cNvPr id="11" name="Picture Placeholder 20"/>
          <p:cNvSpPr>
            <a:spLocks noGrp="1"/>
          </p:cNvSpPr>
          <p:nvPr>
            <p:ph type="pic" sz="quarter" idx="16"/>
          </p:nvPr>
        </p:nvSpPr>
        <p:spPr>
          <a:xfrm>
            <a:off x="6574080" y="0"/>
            <a:ext cx="2176272" cy="3100916"/>
          </a:xfrm>
          <a:prstGeom prst="rect">
            <a:avLst/>
          </a:prstGeom>
        </p:spPr>
        <p:txBody>
          <a:bodyPr/>
          <a:lstStyle/>
          <a:p>
            <a:endParaRPr lang="en-US" dirty="0"/>
          </a:p>
        </p:txBody>
      </p:sp>
      <p:sp>
        <p:nvSpPr>
          <p:cNvPr id="14" name="Title 13"/>
          <p:cNvSpPr>
            <a:spLocks noGrp="1"/>
          </p:cNvSpPr>
          <p:nvPr>
            <p:ph type="title"/>
          </p:nvPr>
        </p:nvSpPr>
        <p:spPr/>
        <p:txBody>
          <a:bodyPr/>
          <a:lstStyle/>
          <a:p>
            <a:r>
              <a:rPr lang="en-US" smtClean="0"/>
              <a:t>Click to edit Master title style</a:t>
            </a:r>
            <a:endParaRPr lang="en-US"/>
          </a:p>
        </p:txBody>
      </p:sp>
      <p:sp>
        <p:nvSpPr>
          <p:cNvPr id="16" name="Text Placeholder 15"/>
          <p:cNvSpPr>
            <a:spLocks noGrp="1"/>
          </p:cNvSpPr>
          <p:nvPr>
            <p:ph type="body" sz="quarter" idx="17"/>
          </p:nvPr>
        </p:nvSpPr>
        <p:spPr>
          <a:xfrm>
            <a:off x="1581912" y="4078224"/>
            <a:ext cx="7251192" cy="1828800"/>
          </a:xfrm>
        </p:spPr>
        <p:txBody>
          <a:bodyPr/>
          <a:lstStyle>
            <a:lvl1pPr marL="0" indent="0">
              <a:defRPr/>
            </a:lvl1pPr>
            <a:lvl2pPr>
              <a:defRPr lang="en-US" sz="1800" kern="1200" dirty="0" smtClean="0">
                <a:solidFill>
                  <a:schemeClr val="bg1"/>
                </a:solidFill>
                <a:latin typeface="Arial" pitchFamily="34" charset="0"/>
                <a:ea typeface="+mn-ea"/>
                <a:cs typeface="Arial" pitchFamily="34" charset="0"/>
              </a:defRPr>
            </a:lvl2pPr>
          </a:lstStyle>
          <a:p>
            <a:pPr lvl="0"/>
            <a:r>
              <a:rPr lang="en-US" dirty="0" smtClean="0"/>
              <a:t>Click to edit Master text styles</a:t>
            </a:r>
          </a:p>
          <a:p>
            <a:pPr marL="0" lvl="1" indent="0" algn="l" defTabSz="914400" rtl="0" eaLnBrk="1" latinLnBrk="0" hangingPunct="1">
              <a:spcBef>
                <a:spcPct val="20000"/>
              </a:spcBef>
              <a:buFont typeface="Arial" pitchFamily="34" charset="0"/>
              <a:buNone/>
            </a:pPr>
            <a:r>
              <a:rPr lang="en-US" dirty="0" smtClean="0"/>
              <a:t>Second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1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icture Placeholder 20"/>
          <p:cNvSpPr>
            <a:spLocks noGrp="1"/>
          </p:cNvSpPr>
          <p:nvPr>
            <p:ph type="pic" sz="quarter" idx="16"/>
          </p:nvPr>
        </p:nvSpPr>
        <p:spPr>
          <a:xfrm>
            <a:off x="0" y="0"/>
            <a:ext cx="8750352" cy="3100916"/>
          </a:xfrm>
          <a:prstGeom prst="rect">
            <a:avLst/>
          </a:prstGeom>
        </p:spPr>
        <p:txBody>
          <a:bodyPr/>
          <a:lstStyle/>
          <a:p>
            <a:endParaRPr lang="en-US" dirty="0"/>
          </a:p>
        </p:txBody>
      </p:sp>
      <p:sp>
        <p:nvSpPr>
          <p:cNvPr id="5" name="Text Placeholder 4"/>
          <p:cNvSpPr>
            <a:spLocks noGrp="1"/>
          </p:cNvSpPr>
          <p:nvPr>
            <p:ph type="body" sz="quarter" idx="17"/>
          </p:nvPr>
        </p:nvSpPr>
        <p:spPr>
          <a:xfrm>
            <a:off x="1581912" y="4078224"/>
            <a:ext cx="7251192" cy="1828800"/>
          </a:xfrm>
        </p:spPr>
        <p:txBody>
          <a:bodyPr/>
          <a:lstStyle>
            <a:lvl2pPr marL="0" indent="0">
              <a:buNone/>
              <a:defRPr sz="1800">
                <a:solidFill>
                  <a:schemeClr val="bg1"/>
                </a:solidFill>
                <a:latin typeface="Arial" pitchFamily="34" charset="0"/>
                <a:cs typeface="Arial" pitchFamily="34" charset="0"/>
              </a:defRPr>
            </a:lvl2pPr>
          </a:lstStyle>
          <a:p>
            <a:pPr lvl="0"/>
            <a:r>
              <a:rPr lang="en-US" dirty="0" smtClean="0"/>
              <a:t>Click to edit Master text styles</a:t>
            </a:r>
          </a:p>
          <a:p>
            <a:pPr lvl="1"/>
            <a:r>
              <a:rPr lang="en-US" dirty="0" smtClean="0"/>
              <a:t>Second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8337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a:t>
            </a:fld>
            <a:endParaRPr lang="en-US" dirty="0">
              <a:solidFill>
                <a:prstClr val="black"/>
              </a:solidFill>
            </a:endParaRPr>
          </a:p>
        </p:txBody>
      </p:sp>
      <p:sp>
        <p:nvSpPr>
          <p:cNvPr id="5" name="Text Placeholder 4"/>
          <p:cNvSpPr>
            <a:spLocks noGrp="1"/>
          </p:cNvSpPr>
          <p:nvPr>
            <p:ph type="body" sz="quarter" idx="11"/>
          </p:nvPr>
        </p:nvSpPr>
        <p:spPr>
          <a:xfrm>
            <a:off x="346076" y="1049338"/>
            <a:ext cx="8440738" cy="51133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xmlns="" val="158466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a:xfrm>
            <a:off x="350838" y="1041399"/>
            <a:ext cx="8435975" cy="5095875"/>
          </a:xfrm>
        </p:spPr>
        <p:txBody>
          <a:bodyPr/>
          <a:lstStyle>
            <a:lvl1pPr>
              <a:defRPr sz="1600"/>
            </a:lvl1pPr>
          </a:lstStyle>
          <a:p>
            <a:pPr lvl="0"/>
            <a:r>
              <a:rPr lang="en-US" dirty="0" smtClean="0"/>
              <a:t>Content</a:t>
            </a:r>
          </a:p>
        </p:txBody>
      </p:sp>
      <p:sp>
        <p:nvSpPr>
          <p:cNvPr id="4" name="Slide Number Placeholder 5"/>
          <p:cNvSpPr>
            <a:spLocks noGrp="1"/>
          </p:cNvSpPr>
          <p:nvPr>
            <p:ph type="sldNum" sz="quarter" idx="10"/>
          </p:nvPr>
        </p:nvSpPr>
        <p:spPr>
          <a:ln/>
        </p:spPr>
        <p:txBody>
          <a:bodyPr/>
          <a:lstStyle>
            <a:lvl1pPr>
              <a:defRPr/>
            </a:lvl1pPr>
          </a:lstStyle>
          <a:p>
            <a:fld id="{13397588-3682-408B-B311-92B82856749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760753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ganization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a:t>
            </a:fld>
            <a:endParaRPr lang="en-US" dirty="0">
              <a:solidFill>
                <a:prstClr val="black"/>
              </a:solidFill>
            </a:endParaRPr>
          </a:p>
        </p:txBody>
      </p:sp>
      <p:sp>
        <p:nvSpPr>
          <p:cNvPr id="5" name="SmartArt Placeholder 4"/>
          <p:cNvSpPr>
            <a:spLocks noGrp="1"/>
          </p:cNvSpPr>
          <p:nvPr>
            <p:ph type="dgm" sz="quarter" idx="11"/>
          </p:nvPr>
        </p:nvSpPr>
        <p:spPr>
          <a:xfrm>
            <a:off x="1060704" y="1033272"/>
            <a:ext cx="6894576" cy="4535424"/>
          </a:xfrm>
        </p:spPr>
        <p:txBody>
          <a:bodyPr/>
          <a:lstStyle/>
          <a:p>
            <a:endParaRPr lang="en-US" dirty="0"/>
          </a:p>
        </p:txBody>
      </p:sp>
    </p:spTree>
    <p:extLst>
      <p:ext uri="{BB962C8B-B14F-4D97-AF65-F5344CB8AC3E}">
        <p14:creationId xmlns:p14="http://schemas.microsoft.com/office/powerpoint/2010/main" xmlns="" val="910090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URS ppt background.jpg"/>
          <p:cNvPicPr>
            <a:picLocks noChangeAspect="1"/>
          </p:cNvPicPr>
          <p:nvPr userDrawn="1"/>
        </p:nvPicPr>
        <p:blipFill>
          <a:blip r:embed="rId7"/>
          <a:stretch>
            <a:fillRect/>
          </a:stretch>
        </p:blipFill>
        <p:spPr>
          <a:xfrm>
            <a:off x="0" y="0"/>
            <a:ext cx="9144000" cy="6858000"/>
          </a:xfrm>
          <a:prstGeom prst="rect">
            <a:avLst/>
          </a:prstGeom>
        </p:spPr>
      </p:pic>
      <p:sp>
        <p:nvSpPr>
          <p:cNvPr id="11" name="Title Placeholder 10"/>
          <p:cNvSpPr>
            <a:spLocks noGrp="1"/>
          </p:cNvSpPr>
          <p:nvPr>
            <p:ph type="title"/>
          </p:nvPr>
        </p:nvSpPr>
        <p:spPr>
          <a:xfrm>
            <a:off x="1581912" y="3082066"/>
            <a:ext cx="6419088" cy="66751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2" name="Text Placeholder 11"/>
          <p:cNvSpPr>
            <a:spLocks noGrp="1"/>
          </p:cNvSpPr>
          <p:nvPr>
            <p:ph type="body" idx="1"/>
          </p:nvPr>
        </p:nvSpPr>
        <p:spPr>
          <a:xfrm>
            <a:off x="1581912" y="4078224"/>
            <a:ext cx="7251192" cy="438912"/>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10" r:id="rId3"/>
    <p:sldLayoutId id="2147483709" r:id="rId4"/>
    <p:sldLayoutId id="2147483708" r:id="rId5"/>
  </p:sldLayoutIdLst>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24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URS ppt footer.jpg"/>
          <p:cNvPicPr>
            <a:picLocks noChangeAspect="1"/>
          </p:cNvPicPr>
          <p:nvPr userDrawn="1"/>
        </p:nvPicPr>
        <p:blipFill>
          <a:blip r:embed="rId10"/>
          <a:stretch>
            <a:fillRect/>
          </a:stretch>
        </p:blipFill>
        <p:spPr>
          <a:xfrm>
            <a:off x="0" y="6320927"/>
            <a:ext cx="9144000" cy="530352"/>
          </a:xfrm>
          <a:prstGeom prst="rect">
            <a:avLst/>
          </a:prstGeom>
        </p:spPr>
      </p:pic>
      <p:sp>
        <p:nvSpPr>
          <p:cNvPr id="1027" name="Title Placeholder 1"/>
          <p:cNvSpPr>
            <a:spLocks noGrp="1"/>
          </p:cNvSpPr>
          <p:nvPr>
            <p:ph type="title"/>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p>
            <a:pPr lvl="0"/>
            <a:r>
              <a:rPr lang="en-US" dirty="0" smtClean="0"/>
              <a:t>Click to edit Master title style</a:t>
            </a:r>
          </a:p>
        </p:txBody>
      </p:sp>
      <p:sp>
        <p:nvSpPr>
          <p:cNvPr id="1028" name="Text Placeholder 2"/>
          <p:cNvSpPr>
            <a:spLocks noGrp="1"/>
          </p:cNvSpPr>
          <p:nvPr>
            <p:ph type="body" idx="1"/>
          </p:nvPr>
        </p:nvSpPr>
        <p:spPr bwMode="auto">
          <a:xfrm>
            <a:off x="350838" y="1041399"/>
            <a:ext cx="8435974"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bwMode="auto">
          <a:xfrm>
            <a:off x="6934200" y="6477000"/>
            <a:ext cx="2133600" cy="365125"/>
          </a:xfrm>
          <a:prstGeom prst="rect">
            <a:avLst/>
          </a:prstGeom>
          <a:noFill/>
          <a:ln w="9525">
            <a:noFill/>
            <a:miter lim="800000"/>
            <a:headEnd/>
            <a:tailEnd/>
          </a:ln>
        </p:spPr>
        <p:txBody>
          <a:bodyPr vert="horz" wrap="square" lIns="91429" tIns="45715" rIns="91429" bIns="45715" numCol="1" anchor="ctr" anchorCtr="0" compatLnSpc="1">
            <a:prstTxWarp prst="textNoShape">
              <a:avLst/>
            </a:prstTxWarp>
          </a:bodyPr>
          <a:lstStyle>
            <a:lvl1pPr algn="r">
              <a:defRPr sz="1000" b="0"/>
            </a:lvl1pPr>
          </a:lstStyle>
          <a:p>
            <a:fld id="{5FB83853-9EB0-42FB-97B1-764F3C588DAE}" type="slidenum">
              <a:rPr lang="en-US">
                <a:solidFill>
                  <a:prstClr val="black"/>
                </a:solidFill>
              </a:rPr>
              <a:pPr/>
              <a:t>‹#›</a:t>
            </a:fld>
            <a:endParaRPr lang="en-US" dirty="0">
              <a:solidFill>
                <a:prstClr val="black"/>
              </a:solidFill>
            </a:endParaRPr>
          </a:p>
        </p:txBody>
      </p:sp>
      <p:sp>
        <p:nvSpPr>
          <p:cNvPr id="1030" name="Line 3"/>
          <p:cNvSpPr>
            <a:spLocks noChangeShapeType="1"/>
          </p:cNvSpPr>
          <p:nvPr/>
        </p:nvSpPr>
        <p:spPr bwMode="auto">
          <a:xfrm>
            <a:off x="0" y="762000"/>
            <a:ext cx="8786813" cy="0"/>
          </a:xfrm>
          <a:prstGeom prst="line">
            <a:avLst/>
          </a:prstGeom>
          <a:noFill/>
          <a:ln w="31750">
            <a:solidFill>
              <a:srgbClr val="0C479D"/>
            </a:solidFill>
            <a:round/>
            <a:headEnd/>
            <a:tailEnd/>
          </a:ln>
        </p:spPr>
        <p:txBody>
          <a:bodyPr/>
          <a:lstStyle/>
          <a:p>
            <a:pPr>
              <a:defRPr/>
            </a:pPr>
            <a:endParaRPr lang="en-US" dirty="0">
              <a:solidFill>
                <a:prstClr val="black"/>
              </a:solidFill>
              <a:cs typeface="ＭＳ Ｐゴシック" charset="-128"/>
            </a:endParaRPr>
          </a:p>
        </p:txBody>
      </p:sp>
      <p:sp>
        <p:nvSpPr>
          <p:cNvPr id="1047" name="Text Box 23"/>
          <p:cNvSpPr txBox="1">
            <a:spLocks noChangeArrowheads="1"/>
          </p:cNvSpPr>
          <p:nvPr/>
        </p:nvSpPr>
        <p:spPr bwMode="auto">
          <a:xfrm>
            <a:off x="990600" y="6320927"/>
            <a:ext cx="4267200" cy="235962"/>
          </a:xfrm>
          <a:prstGeom prst="rect">
            <a:avLst/>
          </a:prstGeom>
          <a:noFill/>
          <a:ln w="9525">
            <a:noFill/>
            <a:miter lim="800000"/>
            <a:headEnd/>
            <a:tailEnd/>
          </a:ln>
          <a:effectLst/>
        </p:spPr>
        <p:txBody>
          <a:bodyPr anchor="ctr">
            <a:spAutoFit/>
          </a:bodyPr>
          <a:lstStyle>
            <a:lvl1pPr eaLnBrk="0" hangingPunct="0">
              <a:defRPr sz="1400" b="1">
                <a:solidFill>
                  <a:schemeClr val="tx1"/>
                </a:solidFill>
                <a:latin typeface="Arial" charset="0"/>
                <a:ea typeface="ＭＳ Ｐゴシック" charset="-128"/>
              </a:defRPr>
            </a:lvl1pPr>
            <a:lvl2pPr marL="37931725" indent="-37474525" eaLnBrk="0" hangingPunct="0">
              <a:defRPr sz="1400" b="1">
                <a:solidFill>
                  <a:schemeClr val="tx1"/>
                </a:solidFill>
                <a:latin typeface="Arial" charset="0"/>
                <a:ea typeface="ＭＳ Ｐゴシック" charset="-128"/>
              </a:defRPr>
            </a:lvl2pPr>
            <a:lvl3pPr eaLnBrk="0" hangingPunct="0">
              <a:defRPr sz="1400" b="1">
                <a:solidFill>
                  <a:schemeClr val="tx1"/>
                </a:solidFill>
                <a:latin typeface="Arial" charset="0"/>
                <a:ea typeface="ＭＳ Ｐゴシック" charset="-128"/>
              </a:defRPr>
            </a:lvl3pPr>
            <a:lvl4pPr eaLnBrk="0" hangingPunct="0">
              <a:defRPr sz="1400" b="1">
                <a:solidFill>
                  <a:schemeClr val="tx1"/>
                </a:solidFill>
                <a:latin typeface="Arial" charset="0"/>
                <a:ea typeface="ＭＳ Ｐゴシック" charset="-128"/>
              </a:defRPr>
            </a:lvl4pPr>
            <a:lvl5pPr eaLnBrk="0" hangingPunct="0">
              <a:defRPr sz="1400" b="1">
                <a:solidFill>
                  <a:schemeClr val="tx1"/>
                </a:solidFill>
                <a:latin typeface="Arial" charset="0"/>
                <a:ea typeface="ＭＳ Ｐゴシック" charset="-128"/>
              </a:defRPr>
            </a:lvl5pPr>
            <a:lvl6pPr marL="457200" eaLnBrk="0" fontAlgn="base" hangingPunct="0">
              <a:spcBef>
                <a:spcPct val="0"/>
              </a:spcBef>
              <a:spcAft>
                <a:spcPct val="0"/>
              </a:spcAft>
              <a:defRPr sz="1400" b="1">
                <a:solidFill>
                  <a:schemeClr val="tx1"/>
                </a:solidFill>
                <a:latin typeface="Arial" charset="0"/>
                <a:ea typeface="ＭＳ Ｐゴシック" charset="-128"/>
              </a:defRPr>
            </a:lvl6pPr>
            <a:lvl7pPr marL="914400" eaLnBrk="0" fontAlgn="base" hangingPunct="0">
              <a:spcBef>
                <a:spcPct val="0"/>
              </a:spcBef>
              <a:spcAft>
                <a:spcPct val="0"/>
              </a:spcAft>
              <a:defRPr sz="1400" b="1">
                <a:solidFill>
                  <a:schemeClr val="tx1"/>
                </a:solidFill>
                <a:latin typeface="Arial" charset="0"/>
                <a:ea typeface="ＭＳ Ｐゴシック" charset="-128"/>
              </a:defRPr>
            </a:lvl7pPr>
            <a:lvl8pPr marL="1371600" eaLnBrk="0" fontAlgn="base" hangingPunct="0">
              <a:spcBef>
                <a:spcPct val="0"/>
              </a:spcBef>
              <a:spcAft>
                <a:spcPct val="0"/>
              </a:spcAft>
              <a:defRPr sz="1400" b="1">
                <a:solidFill>
                  <a:schemeClr val="tx1"/>
                </a:solidFill>
                <a:latin typeface="Arial" charset="0"/>
                <a:ea typeface="ＭＳ Ｐゴシック" charset="-128"/>
              </a:defRPr>
            </a:lvl8pPr>
            <a:lvl9pPr marL="1828800" eaLnBrk="0" fontAlgn="base" hangingPunct="0">
              <a:spcBef>
                <a:spcPct val="0"/>
              </a:spcBef>
              <a:spcAft>
                <a:spcPct val="0"/>
              </a:spcAft>
              <a:defRPr sz="1400" b="1">
                <a:solidFill>
                  <a:schemeClr val="tx1"/>
                </a:solidFill>
                <a:latin typeface="Arial" charset="0"/>
                <a:ea typeface="ＭＳ Ｐゴシック" charset="-128"/>
              </a:defRPr>
            </a:lvl9pPr>
          </a:lstStyle>
          <a:p>
            <a:pPr eaLnBrk="1" hangingPunct="1"/>
            <a:r>
              <a:rPr lang="en-US" b="0" baseline="-25000" dirty="0" smtClean="0">
                <a:solidFill>
                  <a:srgbClr val="FFFFFF"/>
                </a:solidFill>
              </a:rPr>
              <a:t>Air Knife Safety</a:t>
            </a:r>
            <a:endParaRPr lang="en-US" b="0" baseline="-25000" dirty="0">
              <a:solidFill>
                <a:srgbClr val="FFFFFF"/>
              </a:solidFill>
            </a:endParaRPr>
          </a:p>
        </p:txBody>
      </p:sp>
    </p:spTree>
    <p:extLst>
      <p:ext uri="{BB962C8B-B14F-4D97-AF65-F5344CB8AC3E}">
        <p14:creationId xmlns:p14="http://schemas.microsoft.com/office/powerpoint/2010/main" xmlns="" val="278618865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timing>
    <p:tnLst>
      <p:par>
        <p:cTn id="1" dur="indefinite" restart="never" nodeType="tmRoot"/>
      </p:par>
    </p:tnLst>
  </p:timing>
  <p:hf hdr="0" ftr="0" dt="0"/>
  <p:txStyles>
    <p:title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p:titleStyle>
    <p:body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hyperlink" Target="http://stat.dealtime.com/DealFrame/DealFrame.cmp?bm=519&amp;BEFID=554&amp;acode=536&amp;code=536&amp;aon=&amp;crawler_id=1911245&amp;dealId=5qLXUqprgLhLzhBpYxwgrA==&amp;searchID=&amp;url=http://rover.ebay.com/rover/1/711-57618-1854-0/2?ipn=psmain&amp;icep_item_id=360584971907&amp;icep_vectorid=240251&amp;kwid=1&amp;mtid=570&amp;crlp=1_240251&amp;kw=%7bquery%7d&amp;query=%7bquery%7d&amp;linkin_id=%7blinkin_id%7d&amp;sortbid=%7bbidamount%7d&amp;fitem=360584971907&amp;mt_id=570&amp;icep_meta_categ_id=12576&amp;mid=446528&amp;DealName=3%22%20Camlock%20Fitting%20F-300%20Cam%20Lock%20,%20Cam%20And%20Groove,%20Trash%20Pump%20Fitting&amp;MerchantID=446528&amp;HasLink=yes&amp;category=63&amp;AR=-1&amp;NG=1&amp;GR=1&amp;ND=1&amp;PN=1&amp;RR=-1&amp;ST=&amp;MN=msnFeed&amp;FPT=SDCF&amp;NDS=1&amp;NMS=1&amp;NDP=1&amp;MRS=&amp;PD=0&amp;brnId=2455&amp;lnkId=8068891&amp;Issdt=130915060118&amp;IsFtr=0&amp;IsSmart=0&amp;dlprc=6.98&amp;SKU=360584971907" TargetMode="External"/><Relationship Id="rId13" Type="http://schemas.openxmlformats.org/officeDocument/2006/relationships/image" Target="../media/image32.jpeg"/><Relationship Id="rId3" Type="http://schemas.openxmlformats.org/officeDocument/2006/relationships/image" Target="../media/image25.jpeg"/><Relationship Id="rId7" Type="http://schemas.openxmlformats.org/officeDocument/2006/relationships/image" Target="../media/image27.jpeg"/><Relationship Id="rId12"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tat.dealtime.com/DealFrame/DealFrame.cmp?bm=519&amp;BEFID=554&amp;acode=536&amp;code=536&amp;aon=&amp;crawler_id=1911245&amp;dealId=CIVtctJDH6zd4EZmrTzT0A==&amp;searchID=&amp;url=http://rover.ebay.com/rover/1/711-57618-1854-0/2?ipn=psmain&amp;icep_item_id=360585014437&amp;icep_vectorid=240251&amp;kwid=1&amp;mtid=570&amp;crlp=1_240251&amp;kw=%7bquery%7d&amp;query=%7bquery%7d&amp;linkin_id=%7blinkin_id%7d&amp;sortbid=%7bbidamount%7d&amp;fitem=360585014437&amp;mt_id=570&amp;icep_meta_categ_id=12576&amp;mid=446528&amp;DealName=2%22%20Camlock%20Fitting%20B-200%20Cam-lock%20,%20Cam%20And%20Groove,%20Trash%20Pump%20Fitting&amp;MerchantID=446528&amp;HasLink=yes&amp;category=63&amp;AR=-1&amp;NG=1&amp;GR=1&amp;ND=1&amp;PN=1&amp;RR=-1&amp;ST=&amp;MN=msnFeed&amp;FPT=SDCF&amp;NDS=1&amp;NMS=1&amp;NDP=1&amp;MRS=&amp;PD=0&amp;brnId=2455&amp;lnkId=8068891&amp;Issdt=130915060118&amp;IsFtr=0&amp;IsSmart=0&amp;dlprc=6.73&amp;SKU=360585014437" TargetMode="External"/><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image" Target="../media/image29.jpeg"/><Relationship Id="rId4" Type="http://schemas.openxmlformats.org/officeDocument/2006/relationships/hyperlink" Target="http://www.katsind.com/Products/238-BPN88-Barbed-Push-On-Hose-Fittings.aspx" TargetMode="External"/><Relationship Id="rId9" Type="http://schemas.openxmlformats.org/officeDocument/2006/relationships/image" Target="../media/image28.jpeg"/><Relationship Id="rId1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25"/>
          <p:cNvSpPr>
            <a:spLocks noGrp="1"/>
          </p:cNvSpPr>
          <p:nvPr>
            <p:ph type="title"/>
          </p:nvPr>
        </p:nvSpPr>
        <p:spPr>
          <a:xfrm>
            <a:off x="1009934" y="1937982"/>
            <a:ext cx="6950123" cy="1828800"/>
          </a:xfrm>
        </p:spPr>
        <p:txBody>
          <a:bodyPr>
            <a:normAutofit/>
          </a:bodyPr>
          <a:lstStyle/>
          <a:p>
            <a:pPr algn="ctr"/>
            <a:r>
              <a:rPr lang="en-US" sz="5400" dirty="0" smtClean="0"/>
              <a:t>Air Knife Safety</a:t>
            </a:r>
            <a:endParaRPr lang="en-US" sz="5400" dirty="0"/>
          </a:p>
        </p:txBody>
      </p:sp>
    </p:spTree>
    <p:extLst>
      <p:ext uri="{BB962C8B-B14F-4D97-AF65-F5344CB8AC3E}">
        <p14:creationId xmlns:p14="http://schemas.microsoft.com/office/powerpoint/2010/main" xmlns="" val="1183630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Hoses and Connections</a:t>
            </a:r>
            <a:endParaRPr lang="en-US" dirty="0"/>
          </a:p>
        </p:txBody>
      </p:sp>
      <p:sp>
        <p:nvSpPr>
          <p:cNvPr id="11" name="Text Placeholder 3"/>
          <p:cNvSpPr txBox="1">
            <a:spLocks/>
          </p:cNvSpPr>
          <p:nvPr/>
        </p:nvSpPr>
        <p:spPr>
          <a:xfrm>
            <a:off x="498481" y="1407936"/>
            <a:ext cx="2932875" cy="4607381"/>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pitchFamily="34" charset="0"/>
              <a:buNone/>
            </a:pPr>
            <a:r>
              <a:rPr lang="en-US" b="0" dirty="0" smtClean="0"/>
              <a:t>Requirements:</a:t>
            </a:r>
          </a:p>
          <a:p>
            <a:pPr marL="0" indent="0" algn="just">
              <a:buFont typeface="Arial" pitchFamily="34" charset="0"/>
              <a:buNone/>
            </a:pPr>
            <a:endParaRPr lang="en-US" b="0" dirty="0" smtClean="0"/>
          </a:p>
          <a:p>
            <a:pPr algn="just"/>
            <a:r>
              <a:rPr lang="en-US" b="0" dirty="0" smtClean="0"/>
              <a:t>must be rated to manage the pressures delivered by the equipment</a:t>
            </a:r>
          </a:p>
          <a:p>
            <a:pPr algn="just"/>
            <a:r>
              <a:rPr lang="en-US" b="0" dirty="0"/>
              <a:t>m</a:t>
            </a:r>
            <a:r>
              <a:rPr lang="en-US" b="0" dirty="0" smtClean="0"/>
              <a:t>ust be assembled by qualified personnel</a:t>
            </a:r>
          </a:p>
          <a:p>
            <a:pPr algn="just"/>
            <a:r>
              <a:rPr lang="en-US" b="0" dirty="0" smtClean="0"/>
              <a:t>must be inspected by the operator prior to use, and in good repair</a:t>
            </a:r>
            <a:endParaRPr lang="en-US" sz="1400" b="0" dirty="0"/>
          </a:p>
          <a:p>
            <a:pPr marL="0" indent="0" algn="just">
              <a:buNone/>
            </a:pPr>
            <a:endParaRPr lang="en-US" b="0" dirty="0" smtClean="0"/>
          </a:p>
        </p:txBody>
      </p:sp>
      <p:pic>
        <p:nvPicPr>
          <p:cNvPr id="6" name="Picture 6"/>
          <p:cNvPicPr>
            <a:picLocks noChangeAspect="1" noChangeArrowheads="1"/>
          </p:cNvPicPr>
          <p:nvPr/>
        </p:nvPicPr>
        <p:blipFill>
          <a:blip r:embed="rId3"/>
          <a:srcRect/>
          <a:stretch>
            <a:fillRect/>
          </a:stretch>
        </p:blipFill>
        <p:spPr bwMode="auto">
          <a:xfrm>
            <a:off x="3986213" y="2364544"/>
            <a:ext cx="4800600" cy="2695575"/>
          </a:xfrm>
          <a:prstGeom prst="rect">
            <a:avLst/>
          </a:prstGeom>
          <a:noFill/>
          <a:ln w="9525">
            <a:noFill/>
            <a:miter lim="800000"/>
            <a:headEnd/>
            <a:tailEnd/>
          </a:ln>
          <a:effectLst/>
        </p:spPr>
      </p:pic>
    </p:spTree>
    <p:extLst>
      <p:ext uri="{BB962C8B-B14F-4D97-AF65-F5344CB8AC3E}">
        <p14:creationId xmlns:p14="http://schemas.microsoft.com/office/powerpoint/2010/main" xmlns="" val="1325899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a:solidFill>
                  <a:schemeClr val="tx2"/>
                </a:solidFill>
              </a:rPr>
              <a:t>What </a:t>
            </a:r>
            <a:r>
              <a:rPr lang="en-US" dirty="0" smtClean="0">
                <a:solidFill>
                  <a:schemeClr val="tx2"/>
                </a:solidFill>
              </a:rPr>
              <a:t>could go wrong?</a:t>
            </a:r>
            <a:endParaRPr lang="en-US" dirty="0"/>
          </a:p>
        </p:txBody>
      </p:sp>
      <p:sp>
        <p:nvSpPr>
          <p:cNvPr id="6" name="Slide Number Placeholder 5"/>
          <p:cNvSpPr>
            <a:spLocks noGrp="1"/>
          </p:cNvSpPr>
          <p:nvPr>
            <p:ph type="sldNum" sz="quarter" idx="10"/>
          </p:nvPr>
        </p:nvSpPr>
        <p:spPr/>
        <p:txBody>
          <a:bodyPr/>
          <a:lstStyle/>
          <a:p>
            <a:fld id="{65A0D42E-3DDD-48ED-8383-D40D4D9C21A8}" type="slidenum">
              <a:rPr lang="en-US" smtClean="0">
                <a:solidFill>
                  <a:prstClr val="black"/>
                </a:solidFill>
              </a:rPr>
              <a:pPr/>
              <a:t>11</a:t>
            </a:fld>
            <a:endParaRPr lang="en-US" dirty="0">
              <a:solidFill>
                <a:prstClr val="black"/>
              </a:solidFill>
            </a:endParaRPr>
          </a:p>
        </p:txBody>
      </p:sp>
      <p:sp>
        <p:nvSpPr>
          <p:cNvPr id="4" name="Text Placeholder 3"/>
          <p:cNvSpPr>
            <a:spLocks noGrp="1"/>
          </p:cNvSpPr>
          <p:nvPr>
            <p:ph type="body" sz="quarter" idx="11"/>
          </p:nvPr>
        </p:nvSpPr>
        <p:spPr>
          <a:xfrm>
            <a:off x="346076" y="1164921"/>
            <a:ext cx="4725545" cy="790628"/>
          </a:xfrm>
        </p:spPr>
        <p:txBody>
          <a:bodyPr/>
          <a:lstStyle/>
          <a:p>
            <a:pPr marL="0" indent="0">
              <a:buNone/>
            </a:pPr>
            <a:r>
              <a:rPr lang="en-US" dirty="0" smtClean="0"/>
              <a:t>Repairs or modifications made to equipment must be appropriate for operating pressures and manufacturer specifications. </a:t>
            </a:r>
          </a:p>
          <a:p>
            <a:pPr marL="0" indent="0">
              <a:buNone/>
            </a:pPr>
            <a:endParaRPr lang="en-US" dirty="0" smtClean="0"/>
          </a:p>
          <a:p>
            <a:pPr marL="0" indent="0">
              <a:buNone/>
            </a:pPr>
            <a:endParaRPr lang="en-US" dirty="0"/>
          </a:p>
        </p:txBody>
      </p:sp>
      <p:sp>
        <p:nvSpPr>
          <p:cNvPr id="3" name="Rectangle 2"/>
          <p:cNvSpPr>
            <a:spLocks noChangeArrowheads="1"/>
          </p:cNvSpPr>
          <p:nvPr/>
        </p:nvSpPr>
        <p:spPr bwMode="auto">
          <a:xfrm>
            <a:off x="742682" y="2036764"/>
            <a:ext cx="7391400"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itchFamily="34" charset="0"/>
              <a:buChar char="•"/>
            </a:pPr>
            <a:endParaRPr lang="en-US" sz="1600" dirty="0" smtClean="0">
              <a:solidFill>
                <a:prstClr val="black"/>
              </a:solidFill>
            </a:endParaRPr>
          </a:p>
          <a:p>
            <a:endParaRPr lang="en-US" sz="1000" dirty="0">
              <a:solidFill>
                <a:prstClr val="black"/>
              </a:solidFill>
              <a:latin typeface="Arial" pitchFamily="34" charset="0"/>
              <a:cs typeface="Arial" pitchFamily="34" charset="0"/>
            </a:endParaRPr>
          </a:p>
        </p:txBody>
      </p:sp>
      <p:pic>
        <p:nvPicPr>
          <p:cNvPr id="1028" name="Picture 4" descr="http://www.grainger.com/images/scene7Images/scene7spacer.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grainger.com/images/scene7Images/scene7spacer.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ose Repair Kit, 6 Piece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59286" y="1955549"/>
            <a:ext cx="3680848" cy="3188189"/>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www.oramagazine.com/images/0511-nov/051105t-bring-em-back/07steps0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7499" y="2282985"/>
            <a:ext cx="3620757" cy="362075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Placeholder 3"/>
          <p:cNvSpPr txBox="1">
            <a:spLocks/>
          </p:cNvSpPr>
          <p:nvPr/>
        </p:nvSpPr>
        <p:spPr bwMode="auto">
          <a:xfrm>
            <a:off x="4459285" y="4523741"/>
            <a:ext cx="4081399" cy="1302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b="0" dirty="0" smtClean="0"/>
              <a:t>For example, this fitting repair set is only rated up to 150 psi, operating pressure for a typical air lance is 220 psi</a:t>
            </a:r>
          </a:p>
          <a:p>
            <a:pPr marL="0" indent="0">
              <a:buFont typeface="Arial" pitchFamily="34" charset="0"/>
              <a:buNone/>
            </a:pPr>
            <a:endParaRPr lang="en-US" b="0" dirty="0" smtClean="0"/>
          </a:p>
          <a:p>
            <a:pPr marL="0" indent="0">
              <a:buFont typeface="Arial" pitchFamily="34" charset="0"/>
              <a:buNone/>
            </a:pPr>
            <a:endParaRPr lang="en-US" b="0" dirty="0"/>
          </a:p>
        </p:txBody>
      </p:sp>
    </p:spTree>
    <p:extLst>
      <p:ext uri="{BB962C8B-B14F-4D97-AF65-F5344CB8AC3E}">
        <p14:creationId xmlns:p14="http://schemas.microsoft.com/office/powerpoint/2010/main" xmlns="" val="1193095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Types of Hoses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83324" y="939198"/>
            <a:ext cx="1901825" cy="1646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descr="Blue Hawk 3/8-in x 50-ft Pressure Washer Hose"/>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8213" y="816748"/>
            <a:ext cx="1967622" cy="196762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txBox="1">
            <a:spLocks/>
          </p:cNvSpPr>
          <p:nvPr/>
        </p:nvSpPr>
        <p:spPr>
          <a:xfrm>
            <a:off x="3275665" y="5059098"/>
            <a:ext cx="2522630" cy="387200"/>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Reinforced braided vinyl tube     50-150 psi</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sp>
        <p:nvSpPr>
          <p:cNvPr id="11" name="Text Placeholder 3"/>
          <p:cNvSpPr txBox="1">
            <a:spLocks/>
          </p:cNvSpPr>
          <p:nvPr/>
        </p:nvSpPr>
        <p:spPr>
          <a:xfrm>
            <a:off x="408832" y="5056104"/>
            <a:ext cx="2522630" cy="387200"/>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Reinforced air Hose 150- 300 psi</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sp>
        <p:nvSpPr>
          <p:cNvPr id="12" name="Text Placeholder 3"/>
          <p:cNvSpPr txBox="1">
            <a:spLocks/>
          </p:cNvSpPr>
          <p:nvPr/>
        </p:nvSpPr>
        <p:spPr>
          <a:xfrm>
            <a:off x="1431905" y="2784370"/>
            <a:ext cx="2522630" cy="387200"/>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Air Compressor Hose 150-300 Psi</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sp>
        <p:nvSpPr>
          <p:cNvPr id="13" name="Text Placeholder 3"/>
          <p:cNvSpPr txBox="1">
            <a:spLocks/>
          </p:cNvSpPr>
          <p:nvPr/>
        </p:nvSpPr>
        <p:spPr>
          <a:xfrm>
            <a:off x="4750057" y="2777464"/>
            <a:ext cx="2575765" cy="387200"/>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Pressure washer Hose 2,000 - 4,000 PSI</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pic>
        <p:nvPicPr>
          <p:cNvPr id="7174" name="Picture 6" descr="Watts 5/8-in x 1-ft Reinforced PVC Reinforced Air Hos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9180" y="3360921"/>
            <a:ext cx="1765451" cy="1765451"/>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Watts 1-in x 1-ft Reinforced PVC Reinforced Braided Vinyl Tubi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481860" y="3262012"/>
            <a:ext cx="1864360" cy="1864360"/>
          </a:xfrm>
          <a:prstGeom prst="rect">
            <a:avLst/>
          </a:prstGeom>
          <a:noFill/>
          <a:extLst>
            <a:ext uri="{909E8E84-426E-40DD-AFC4-6F175D3DCCD1}">
              <a14:hiddenFill xmlns:a14="http://schemas.microsoft.com/office/drawing/2010/main" xmlns="">
                <a:solidFill>
                  <a:srgbClr val="FFFFFF"/>
                </a:solidFill>
              </a14:hiddenFill>
            </a:ext>
          </a:extLst>
        </p:spPr>
      </p:pic>
      <p:pic>
        <p:nvPicPr>
          <p:cNvPr id="7178" name="Picture 10" descr="http://images.lowes.com/product/converted/048643/048643101104lg.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374859" y="3296188"/>
            <a:ext cx="1837018" cy="183701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 Placeholder 3"/>
          <p:cNvSpPr txBox="1">
            <a:spLocks/>
          </p:cNvSpPr>
          <p:nvPr/>
        </p:nvSpPr>
        <p:spPr>
          <a:xfrm>
            <a:off x="6037939" y="5068058"/>
            <a:ext cx="2673976" cy="387200"/>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Rubber braided vinyl hose    40-80 psi</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sp>
        <p:nvSpPr>
          <p:cNvPr id="14" name="Text Placeholder 3"/>
          <p:cNvSpPr txBox="1">
            <a:spLocks/>
          </p:cNvSpPr>
          <p:nvPr/>
        </p:nvSpPr>
        <p:spPr>
          <a:xfrm>
            <a:off x="1735615" y="5721713"/>
            <a:ext cx="5362789" cy="584825"/>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1200" i="1" cap="all" dirty="0" smtClean="0">
                <a:solidFill>
                  <a:srgbClr val="FF0000"/>
                </a:solidFill>
              </a:rPr>
              <a:t>Note:  The above is not meant to be an exhaustive list, only a few representative types that may be found in use.</a:t>
            </a:r>
            <a:endParaRPr lang="en-US" sz="1200" i="1" dirty="0">
              <a:solidFill>
                <a:srgbClr val="FF0000"/>
              </a:solidFill>
            </a:endParaRPr>
          </a:p>
        </p:txBody>
      </p:sp>
    </p:spTree>
    <p:extLst>
      <p:ext uri="{BB962C8B-B14F-4D97-AF65-F5344CB8AC3E}">
        <p14:creationId xmlns:p14="http://schemas.microsoft.com/office/powerpoint/2010/main" xmlns="" val="37135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Types of Connections</a:t>
            </a:r>
            <a:endParaRPr lang="en-US" dirty="0"/>
          </a:p>
        </p:txBody>
      </p:sp>
      <p:pic>
        <p:nvPicPr>
          <p:cNvPr id="27650" name="Picture 2" descr="http://images.lowes.com/product/converted/879686/879686001560l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1617" y="3123087"/>
            <a:ext cx="2307478" cy="230747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txBox="1">
            <a:spLocks/>
          </p:cNvSpPr>
          <p:nvPr/>
        </p:nvSpPr>
        <p:spPr>
          <a:xfrm>
            <a:off x="577705" y="4995370"/>
            <a:ext cx="2003523" cy="56644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Quick-release  Coupling kit</a:t>
            </a:r>
          </a:p>
          <a:p>
            <a:pPr marL="0" indent="0">
              <a:buFont typeface="Arial" pitchFamily="34" charset="0"/>
              <a:buNone/>
            </a:pPr>
            <a:endParaRPr lang="en-US" b="0" dirty="0" smtClean="0"/>
          </a:p>
          <a:p>
            <a:pPr marL="0" indent="0">
              <a:buFont typeface="Arial" pitchFamily="34" charset="0"/>
              <a:buNone/>
            </a:pPr>
            <a:endParaRPr lang="en-US" b="0" dirty="0" smtClean="0"/>
          </a:p>
          <a:p>
            <a:endParaRPr lang="en-US" b="0" dirty="0"/>
          </a:p>
        </p:txBody>
      </p:sp>
      <p:sp>
        <p:nvSpPr>
          <p:cNvPr id="11" name="Text Placeholder 3"/>
          <p:cNvSpPr txBox="1">
            <a:spLocks/>
          </p:cNvSpPr>
          <p:nvPr/>
        </p:nvSpPr>
        <p:spPr>
          <a:xfrm>
            <a:off x="6598764" y="4727186"/>
            <a:ext cx="2163440" cy="499631"/>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Barbed push-on hose fitting</a:t>
            </a:r>
          </a:p>
          <a:p>
            <a:pPr marL="0" indent="0" algn="ctr">
              <a:buFont typeface="Arial" pitchFamily="34" charset="0"/>
              <a:buNone/>
            </a:pPr>
            <a:r>
              <a:rPr lang="en-US" sz="1400" b="0" cap="all" dirty="0" smtClean="0"/>
              <a:t>(not Recommended)</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pic>
        <p:nvPicPr>
          <p:cNvPr id="27652" name="Picture 4" descr=": 238-BPN88 - - Barbed Push-On Hose Fittings">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205102" y="4066649"/>
            <a:ext cx="952500" cy="485775"/>
          </a:xfrm>
          <a:prstGeom prst="rect">
            <a:avLst/>
          </a:prstGeom>
          <a:noFill/>
          <a:extLst>
            <a:ext uri="{909E8E84-426E-40DD-AFC4-6F175D3DCCD1}">
              <a14:hiddenFill xmlns:a14="http://schemas.microsoft.com/office/drawing/2010/main" xmlns="">
                <a:solidFill>
                  <a:srgbClr val="FFFFFF"/>
                </a:solidFill>
              </a14:hiddenFill>
            </a:ext>
          </a:extLst>
        </p:spPr>
      </p:pic>
      <p:pic>
        <p:nvPicPr>
          <p:cNvPr id="27654" name="Picture 6" descr="2&quot; Camlock Fitting B-200 Cam-lock , Cam And Groove, Trash Pump Fitting">
            <a:hlinkClick r:id="rId6"/>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488285" y="1421186"/>
            <a:ext cx="952500" cy="952500"/>
          </a:xfrm>
          <a:prstGeom prst="rect">
            <a:avLst/>
          </a:prstGeom>
          <a:noFill/>
          <a:extLst>
            <a:ext uri="{909E8E84-426E-40DD-AFC4-6F175D3DCCD1}">
              <a14:hiddenFill xmlns:a14="http://schemas.microsoft.com/office/drawing/2010/main" xmlns="">
                <a:solidFill>
                  <a:srgbClr val="FFFFFF"/>
                </a:solidFill>
              </a14:hiddenFill>
            </a:ext>
          </a:extLst>
        </p:spPr>
      </p:pic>
      <p:pic>
        <p:nvPicPr>
          <p:cNvPr id="27656" name="Picture 8" descr="3&quot; Camlock Fitting F-300 Cam Lock , Cam And Groove, Trash Pump Fitting">
            <a:hlinkClick r:id="rId8"/>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678051" y="1501869"/>
            <a:ext cx="952500" cy="9525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 Placeholder 3"/>
          <p:cNvSpPr txBox="1">
            <a:spLocks/>
          </p:cNvSpPr>
          <p:nvPr/>
        </p:nvSpPr>
        <p:spPr>
          <a:xfrm>
            <a:off x="6678052" y="2454368"/>
            <a:ext cx="1956902" cy="948707"/>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Cam lock</a:t>
            </a:r>
          </a:p>
          <a:p>
            <a:pPr marL="0" indent="0" algn="ctr">
              <a:buFont typeface="Arial" pitchFamily="34" charset="0"/>
              <a:buNone/>
            </a:pPr>
            <a:r>
              <a:rPr lang="en-US" sz="1400" b="0" cap="all" dirty="0" smtClean="0"/>
              <a:t>(MAY REQUIRE COTTER PINS)</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sp>
        <p:nvSpPr>
          <p:cNvPr id="16" name="Text Placeholder 3"/>
          <p:cNvSpPr txBox="1">
            <a:spLocks/>
          </p:cNvSpPr>
          <p:nvPr/>
        </p:nvSpPr>
        <p:spPr>
          <a:xfrm>
            <a:off x="95895" y="2160963"/>
            <a:ext cx="2522630" cy="487005"/>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Threaded, galvanized coupler</a:t>
            </a:r>
            <a:endParaRPr lang="en-US" b="0" dirty="0"/>
          </a:p>
        </p:txBody>
      </p:sp>
      <p:sp>
        <p:nvSpPr>
          <p:cNvPr id="17" name="Text Placeholder 3"/>
          <p:cNvSpPr txBox="1">
            <a:spLocks/>
          </p:cNvSpPr>
          <p:nvPr/>
        </p:nvSpPr>
        <p:spPr>
          <a:xfrm>
            <a:off x="2458676" y="2736136"/>
            <a:ext cx="2434781" cy="780061"/>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Threaded Chicago style hose fitting (requires cotter pin)</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pic>
        <p:nvPicPr>
          <p:cNvPr id="27658" name="Picture 10" descr="http://ts4.mm.bing.net/th?id=H.4878774735341039&amp;w=211&amp;h=169&amp;c=7&amp;rs=1&amp;url=http%3a%2f%2fhastaquelamuertenosseparelapelicula.com%2fwp-admin%2fchicago-air-fittings&amp;pid=1.7"/>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2468104" y="989043"/>
            <a:ext cx="2009775" cy="160972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 Placeholder 3"/>
          <p:cNvSpPr txBox="1">
            <a:spLocks/>
          </p:cNvSpPr>
          <p:nvPr/>
        </p:nvSpPr>
        <p:spPr>
          <a:xfrm>
            <a:off x="1735615" y="5721713"/>
            <a:ext cx="5362789" cy="584825"/>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1200" i="1" cap="all" dirty="0" smtClean="0">
                <a:solidFill>
                  <a:srgbClr val="FF0000"/>
                </a:solidFill>
              </a:rPr>
              <a:t>Note:  The above is not meant to be an exhaustive list,    only a few representative types that may be found in use.</a:t>
            </a:r>
            <a:endParaRPr lang="en-US" sz="1200" i="1" dirty="0">
              <a:solidFill>
                <a:srgbClr val="FF0000"/>
              </a:solidFill>
            </a:endParaRPr>
          </a:p>
        </p:txBody>
      </p:sp>
      <p:pic>
        <p:nvPicPr>
          <p:cNvPr id="4098" name="Picture 2" descr="Mueller Proline 1-1/2-in Dia Galvanized Coupling Fitti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45000" y="1208464"/>
            <a:ext cx="952500" cy="9525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3"/>
          <p:cNvSpPr txBox="1">
            <a:spLocks/>
          </p:cNvSpPr>
          <p:nvPr/>
        </p:nvSpPr>
        <p:spPr>
          <a:xfrm>
            <a:off x="4957917" y="4839617"/>
            <a:ext cx="1521754" cy="54295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Threaded brass elbow</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sp>
        <p:nvSpPr>
          <p:cNvPr id="21" name="Text Placeholder 3"/>
          <p:cNvSpPr txBox="1">
            <a:spLocks/>
          </p:cNvSpPr>
          <p:nvPr/>
        </p:nvSpPr>
        <p:spPr>
          <a:xfrm>
            <a:off x="3055143" y="4750391"/>
            <a:ext cx="1554561" cy="387200"/>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Brass union</a:t>
            </a:r>
            <a:endParaRPr lang="en-US" b="0" dirty="0"/>
          </a:p>
        </p:txBody>
      </p:sp>
      <p:pic>
        <p:nvPicPr>
          <p:cNvPr id="4102" name="Picture 6" descr="Watts 1-in x 1-in Threaded Elbow Fitti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5169868" y="3856667"/>
            <a:ext cx="952500" cy="9525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Watts 1/4-in x 1/8-in Compression Fittin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5175729" y="1501869"/>
            <a:ext cx="952500" cy="952500"/>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txBox="1">
            <a:spLocks/>
          </p:cNvSpPr>
          <p:nvPr/>
        </p:nvSpPr>
        <p:spPr>
          <a:xfrm>
            <a:off x="4893458" y="2405168"/>
            <a:ext cx="1586626" cy="58902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Compression fitting</a:t>
            </a:r>
          </a:p>
          <a:p>
            <a:pPr marL="0" indent="0" algn="ctr">
              <a:buFont typeface="Arial" pitchFamily="34" charset="0"/>
              <a:buNone/>
            </a:pPr>
            <a:endParaRPr lang="en-US" b="0" dirty="0" smtClean="0"/>
          </a:p>
          <a:p>
            <a:pPr marL="0" indent="0" algn="ctr">
              <a:buFont typeface="Arial" pitchFamily="34" charset="0"/>
              <a:buNone/>
            </a:pPr>
            <a:endParaRPr lang="en-US" b="0" dirty="0" smtClean="0"/>
          </a:p>
          <a:p>
            <a:pPr algn="ctr"/>
            <a:endParaRPr lang="en-US" b="0" dirty="0"/>
          </a:p>
        </p:txBody>
      </p:sp>
      <p:pic>
        <p:nvPicPr>
          <p:cNvPr id="4106" name="Picture 10" descr="Legend Valve 6-Pack 1-in Brass Unions"/>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3319513" y="3800576"/>
            <a:ext cx="952500" cy="95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6064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Assembly (Not Recommended for High Pressures)</a:t>
            </a:r>
            <a:endParaRPr lang="en-US" dirty="0"/>
          </a:p>
        </p:txBody>
      </p:sp>
      <p:sp>
        <p:nvSpPr>
          <p:cNvPr id="9" name="Text Placeholder 3"/>
          <p:cNvSpPr txBox="1">
            <a:spLocks/>
          </p:cNvSpPr>
          <p:nvPr/>
        </p:nvSpPr>
        <p:spPr>
          <a:xfrm>
            <a:off x="492689" y="3751050"/>
            <a:ext cx="2492630" cy="56644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Barbed connectors</a:t>
            </a:r>
          </a:p>
          <a:p>
            <a:pPr marL="0" indent="0">
              <a:buFont typeface="Arial" pitchFamily="34" charset="0"/>
              <a:buNone/>
            </a:pPr>
            <a:endParaRPr lang="en-US" b="0" dirty="0" smtClean="0"/>
          </a:p>
          <a:p>
            <a:pPr marL="0" indent="0">
              <a:buFont typeface="Arial" pitchFamily="34" charset="0"/>
              <a:buNone/>
            </a:pPr>
            <a:endParaRPr lang="en-US" b="0" dirty="0" smtClean="0"/>
          </a:p>
          <a:p>
            <a:endParaRPr lang="en-US" b="0" dirty="0"/>
          </a:p>
        </p:txBody>
      </p:sp>
      <p:sp>
        <p:nvSpPr>
          <p:cNvPr id="18" name="Text Placeholder 3"/>
          <p:cNvSpPr txBox="1">
            <a:spLocks/>
          </p:cNvSpPr>
          <p:nvPr/>
        </p:nvSpPr>
        <p:spPr>
          <a:xfrm>
            <a:off x="1735615" y="5721713"/>
            <a:ext cx="5362789" cy="584825"/>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1200" i="1" cap="all" dirty="0" smtClean="0">
                <a:solidFill>
                  <a:srgbClr val="FF0000"/>
                </a:solidFill>
              </a:rPr>
              <a:t>Note:  The above is not meant to be an exhaustive list,    only a few representative types that may be found in use.</a:t>
            </a:r>
            <a:endParaRPr lang="en-US" sz="1200" i="1" dirty="0">
              <a:solidFill>
                <a:srgbClr val="FF0000"/>
              </a:solidFill>
            </a:endParaRPr>
          </a:p>
        </p:txBody>
      </p:sp>
      <p:pic>
        <p:nvPicPr>
          <p:cNvPr id="6148" name="Picture 4" descr="The Hillman Group 2-Pack 3/4-in Round Wire Hose Clamp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61594" y="1095342"/>
            <a:ext cx="952500" cy="95250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ext Placeholder 3"/>
          <p:cNvSpPr txBox="1">
            <a:spLocks/>
          </p:cNvSpPr>
          <p:nvPr/>
        </p:nvSpPr>
        <p:spPr>
          <a:xfrm>
            <a:off x="6074933" y="3930574"/>
            <a:ext cx="2003523" cy="56644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Spring action hose clamps</a:t>
            </a:r>
          </a:p>
          <a:p>
            <a:pPr marL="0" indent="0">
              <a:buFont typeface="Arial" pitchFamily="34" charset="0"/>
              <a:buNone/>
            </a:pPr>
            <a:endParaRPr lang="en-US" b="0" dirty="0" smtClean="0"/>
          </a:p>
          <a:p>
            <a:pPr marL="0" indent="0">
              <a:buFont typeface="Arial" pitchFamily="34" charset="0"/>
              <a:buNone/>
            </a:pPr>
            <a:endParaRPr lang="en-US" b="0" dirty="0" smtClean="0"/>
          </a:p>
          <a:p>
            <a:endParaRPr lang="en-US" b="0" dirty="0"/>
          </a:p>
        </p:txBody>
      </p:sp>
      <p:sp>
        <p:nvSpPr>
          <p:cNvPr id="24" name="Text Placeholder 3"/>
          <p:cNvSpPr txBox="1">
            <a:spLocks/>
          </p:cNvSpPr>
          <p:nvPr/>
        </p:nvSpPr>
        <p:spPr>
          <a:xfrm>
            <a:off x="3300318" y="4718430"/>
            <a:ext cx="2497184" cy="56644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worm-gear hose clamps</a:t>
            </a:r>
          </a:p>
          <a:p>
            <a:pPr marL="0" indent="0">
              <a:buFont typeface="Arial" pitchFamily="34" charset="0"/>
              <a:buNone/>
            </a:pPr>
            <a:endParaRPr lang="en-US" b="0" dirty="0" smtClean="0"/>
          </a:p>
          <a:p>
            <a:pPr marL="0" indent="0">
              <a:buFont typeface="Arial" pitchFamily="34" charset="0"/>
              <a:buNone/>
            </a:pPr>
            <a:endParaRPr lang="en-US" b="0" dirty="0" smtClean="0"/>
          </a:p>
          <a:p>
            <a:endParaRPr lang="en-US" b="0" dirty="0"/>
          </a:p>
        </p:txBody>
      </p:sp>
      <p:sp>
        <p:nvSpPr>
          <p:cNvPr id="25" name="Text Placeholder 3"/>
          <p:cNvSpPr txBox="1">
            <a:spLocks/>
          </p:cNvSpPr>
          <p:nvPr/>
        </p:nvSpPr>
        <p:spPr>
          <a:xfrm>
            <a:off x="3257662" y="2047842"/>
            <a:ext cx="2003523" cy="56644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Wire hose clamp</a:t>
            </a:r>
          </a:p>
          <a:p>
            <a:pPr marL="0" indent="0">
              <a:buFont typeface="Arial" pitchFamily="34" charset="0"/>
              <a:buNone/>
            </a:pPr>
            <a:endParaRPr lang="en-US" b="0" dirty="0" smtClean="0"/>
          </a:p>
          <a:p>
            <a:pPr marL="0" indent="0">
              <a:buFont typeface="Arial" pitchFamily="34" charset="0"/>
              <a:buNone/>
            </a:pPr>
            <a:endParaRPr lang="en-US" b="0" dirty="0" smtClean="0"/>
          </a:p>
          <a:p>
            <a:endParaRPr lang="en-US" b="0" dirty="0"/>
          </a:p>
        </p:txBody>
      </p:sp>
      <p:pic>
        <p:nvPicPr>
          <p:cNvPr id="6150" name="Picture 6" descr="The Hillman Group 3-Pack 5/8-in Spring Action Hose Clamp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84502" y="2036620"/>
            <a:ext cx="1893954" cy="1893954"/>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18334-10 Allstar 2&quot; Od Radiator Hose Clamp - Pack"/>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494377" y="3067195"/>
            <a:ext cx="1714500" cy="1714500"/>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http://ts2.mm.bing.net/th?id=H.4807989400437309&amp;w=205&amp;h=187&amp;c=7&amp;rs=1&amp;url=http%3a%2f%2fwww.sourcingmap.com%2fhose-connector-tapered-barbed-male-threaded-brass-fitting-p-136626.html&amp;pid=1.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95096" y="1931091"/>
            <a:ext cx="1952625" cy="1781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84563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Pressures</a:t>
            </a:r>
            <a:endParaRPr lang="en-US" dirty="0"/>
          </a:p>
        </p:txBody>
      </p:sp>
      <p:sp>
        <p:nvSpPr>
          <p:cNvPr id="3" name="Text Placeholder 3"/>
          <p:cNvSpPr txBox="1">
            <a:spLocks/>
          </p:cNvSpPr>
          <p:nvPr/>
        </p:nvSpPr>
        <p:spPr>
          <a:xfrm>
            <a:off x="553470" y="1287468"/>
            <a:ext cx="6695747" cy="1352038"/>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b="0" dirty="0" smtClean="0"/>
              <a:t>Typical Air Knife:  220 psi</a:t>
            </a:r>
          </a:p>
          <a:p>
            <a:pPr marL="0" indent="0">
              <a:buFont typeface="Arial" pitchFamily="34" charset="0"/>
              <a:buNone/>
            </a:pPr>
            <a:r>
              <a:rPr lang="en-US" b="0" dirty="0" smtClean="0"/>
              <a:t>Medium – Heavy Duty Pressure Washer:  2,000-3,000 psi</a:t>
            </a:r>
          </a:p>
          <a:p>
            <a:pPr marL="0" indent="0">
              <a:buFont typeface="Arial" pitchFamily="34" charset="0"/>
              <a:buNone/>
            </a:pPr>
            <a:r>
              <a:rPr lang="en-US" b="0" dirty="0" smtClean="0"/>
              <a:t>Hydro excavation: </a:t>
            </a:r>
            <a:r>
              <a:rPr lang="en-US" b="0" dirty="0" smtClean="0"/>
              <a:t>up to 5,000 psi</a:t>
            </a:r>
          </a:p>
          <a:p>
            <a:pPr marL="0" indent="0">
              <a:buFont typeface="Arial" pitchFamily="34" charset="0"/>
              <a:buNone/>
            </a:pPr>
            <a:endParaRPr lang="en-US" b="0" dirty="0" smtClean="0"/>
          </a:p>
          <a:p>
            <a:pPr marL="0" indent="0">
              <a:buFont typeface="Arial" pitchFamily="34" charset="0"/>
              <a:buNone/>
            </a:pPr>
            <a:endParaRPr lang="en-US" b="0" dirty="0"/>
          </a:p>
        </p:txBody>
      </p:sp>
      <p:pic>
        <p:nvPicPr>
          <p:cNvPr id="8194" name="Picture 2" descr="Husqvarna 3,300-PSI 3.2-GPM Gas Pressure Wash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61068" y="2722709"/>
            <a:ext cx="1689624" cy="1689624"/>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rescuevac.com/wp-content/uploads/2012/04/air_knife_featured.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9108" y="2983583"/>
            <a:ext cx="28575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http://www.cleanearthenvironmental.com/images/hydro-blast.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05359" y="3657601"/>
            <a:ext cx="2198055" cy="18650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056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Stress on Hose Connections</a:t>
            </a:r>
            <a:endParaRPr lang="en-US" dirty="0"/>
          </a:p>
        </p:txBody>
      </p:sp>
      <p:sp>
        <p:nvSpPr>
          <p:cNvPr id="3" name="Text Placeholder 3"/>
          <p:cNvSpPr txBox="1">
            <a:spLocks/>
          </p:cNvSpPr>
          <p:nvPr/>
        </p:nvSpPr>
        <p:spPr>
          <a:xfrm>
            <a:off x="826853" y="1023512"/>
            <a:ext cx="7251924" cy="1352038"/>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pitchFamily="34" charset="0"/>
              <a:buNone/>
            </a:pPr>
            <a:r>
              <a:rPr lang="en-US" b="0" dirty="0" smtClean="0"/>
              <a:t>When hoses are connected to fixed (hard) connections, stress on the hose and hose connection can be concentrated near the connection causing increased potential for the hose to kink or connection to fail.</a:t>
            </a:r>
          </a:p>
          <a:p>
            <a:pPr marL="0" indent="0">
              <a:buFont typeface="Arial" pitchFamily="34" charset="0"/>
              <a:buNone/>
            </a:pPr>
            <a:endParaRPr lang="en-US" b="0" dirty="0" smtClean="0"/>
          </a:p>
          <a:p>
            <a:pPr marL="0" indent="0">
              <a:buFont typeface="Arial" pitchFamily="34" charset="0"/>
              <a:buNone/>
            </a:pPr>
            <a:endParaRPr lang="en-US" b="0" dirty="0" smtClean="0"/>
          </a:p>
          <a:p>
            <a:pPr marL="0" indent="0">
              <a:buFont typeface="Arial" pitchFamily="34" charset="0"/>
              <a:buNone/>
            </a:pPr>
            <a:endParaRPr lang="en-US" b="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11182" y="2234153"/>
            <a:ext cx="3851666" cy="287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Arrow Connector 3"/>
          <p:cNvCxnSpPr>
            <a:cxnSpLocks noChangeShapeType="1"/>
            <a:stCxn id="7" idx="1"/>
          </p:cNvCxnSpPr>
          <p:nvPr/>
        </p:nvCxnSpPr>
        <p:spPr bwMode="auto">
          <a:xfrm flipH="1">
            <a:off x="4452815" y="2762054"/>
            <a:ext cx="1050848" cy="707010"/>
          </a:xfrm>
          <a:prstGeom prst="straightConnector1">
            <a:avLst/>
          </a:prstGeom>
          <a:noFill/>
          <a:ln w="53975" algn="ctr">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 name="Text Placeholder 3"/>
          <p:cNvSpPr txBox="1">
            <a:spLocks/>
          </p:cNvSpPr>
          <p:nvPr/>
        </p:nvSpPr>
        <p:spPr>
          <a:xfrm>
            <a:off x="5503663" y="2158738"/>
            <a:ext cx="2561696" cy="1206631"/>
          </a:xfrm>
          <a:prstGeom prst="rect">
            <a:avLst/>
          </a:prstGeom>
          <a:solidFill>
            <a:schemeClr val="bg1"/>
          </a:solidFill>
          <a:ln>
            <a:solidFill>
              <a:srgbClr val="FF0000"/>
            </a:solidFill>
          </a:ln>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endParaRPr lang="en-US" sz="800" b="0" cap="all" dirty="0" smtClean="0"/>
          </a:p>
          <a:p>
            <a:pPr marL="0" indent="0" algn="ctr">
              <a:buFont typeface="Arial" pitchFamily="34" charset="0"/>
              <a:buNone/>
            </a:pPr>
            <a:r>
              <a:rPr lang="en-US" sz="1400" b="0" cap="all" dirty="0" smtClean="0"/>
              <a:t>Bend in hose at fixed connection</a:t>
            </a:r>
            <a:endParaRPr lang="en-US" sz="1400" b="0" cap="all" dirty="0"/>
          </a:p>
          <a:p>
            <a:pPr marL="0" indent="0" algn="ctr">
              <a:buFont typeface="Arial" pitchFamily="34" charset="0"/>
              <a:buNone/>
            </a:pPr>
            <a:r>
              <a:rPr lang="en-US" sz="1400" b="0" cap="all" dirty="0" smtClean="0">
                <a:solidFill>
                  <a:srgbClr val="FF0000"/>
                </a:solidFill>
              </a:rPr>
              <a:t>not desired!</a:t>
            </a:r>
            <a:endParaRPr lang="en-US" b="0" dirty="0" smtClean="0">
              <a:solidFill>
                <a:srgbClr val="FF0000"/>
              </a:solidFill>
            </a:endParaRPr>
          </a:p>
          <a:p>
            <a:pPr marL="0" indent="0">
              <a:buFont typeface="Arial" pitchFamily="34" charset="0"/>
              <a:buNone/>
            </a:pPr>
            <a:endParaRPr lang="en-US" b="0" dirty="0" smtClean="0"/>
          </a:p>
          <a:p>
            <a:endParaRPr lang="en-US" b="0" dirty="0"/>
          </a:p>
        </p:txBody>
      </p:sp>
      <p:sp>
        <p:nvSpPr>
          <p:cNvPr id="11" name="Text Placeholder 3"/>
          <p:cNvSpPr txBox="1">
            <a:spLocks/>
          </p:cNvSpPr>
          <p:nvPr/>
        </p:nvSpPr>
        <p:spPr>
          <a:xfrm>
            <a:off x="4971530" y="3469063"/>
            <a:ext cx="3625962" cy="2498103"/>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pitchFamily="34" charset="0"/>
              <a:buNone/>
            </a:pPr>
            <a:r>
              <a:rPr lang="en-US" b="0" dirty="0" smtClean="0"/>
              <a:t>Verify hoses have secure connections and are free from undesirable bends and potential kinks.  </a:t>
            </a:r>
          </a:p>
          <a:p>
            <a:pPr marL="0" indent="0" algn="just">
              <a:buFont typeface="Arial" pitchFamily="34" charset="0"/>
              <a:buNone/>
            </a:pPr>
            <a:r>
              <a:rPr lang="en-US" b="0" dirty="0" smtClean="0"/>
              <a:t>Verify hoses are of adequate length and where practicable, position hoses to avoid unnecessary bends.</a:t>
            </a:r>
          </a:p>
          <a:p>
            <a:pPr marL="0" indent="0">
              <a:buFont typeface="Arial" pitchFamily="34" charset="0"/>
              <a:buNone/>
            </a:pPr>
            <a:endParaRPr lang="en-US" b="0" dirty="0" smtClean="0"/>
          </a:p>
          <a:p>
            <a:pPr marL="0" indent="0">
              <a:buFont typeface="Arial" pitchFamily="34" charset="0"/>
              <a:buNone/>
            </a:pPr>
            <a:endParaRPr lang="en-US" b="0" dirty="0" smtClean="0"/>
          </a:p>
          <a:p>
            <a:pPr marL="0" indent="0">
              <a:buFont typeface="Arial" pitchFamily="34" charset="0"/>
              <a:buNone/>
            </a:pPr>
            <a:endParaRPr lang="en-US" b="0" dirty="0"/>
          </a:p>
        </p:txBody>
      </p:sp>
      <p:sp>
        <p:nvSpPr>
          <p:cNvPr id="17" name="Text Placeholder 3"/>
          <p:cNvSpPr txBox="1">
            <a:spLocks/>
          </p:cNvSpPr>
          <p:nvPr/>
        </p:nvSpPr>
        <p:spPr>
          <a:xfrm>
            <a:off x="275319" y="5106996"/>
            <a:ext cx="2561696" cy="860169"/>
          </a:xfrm>
          <a:prstGeom prst="rect">
            <a:avLst/>
          </a:prstGeom>
          <a:solidFill>
            <a:schemeClr val="bg1"/>
          </a:solidFill>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sz="1400" b="0" cap="all" dirty="0" smtClean="0"/>
              <a:t>Whip check is appropriate </a:t>
            </a:r>
            <a:endParaRPr lang="en-US" b="0" dirty="0" smtClean="0">
              <a:solidFill>
                <a:srgbClr val="FF0000"/>
              </a:solidFill>
            </a:endParaRPr>
          </a:p>
          <a:p>
            <a:pPr marL="0" indent="0">
              <a:buFont typeface="Arial" pitchFamily="34" charset="0"/>
              <a:buNone/>
            </a:pPr>
            <a:endParaRPr lang="en-US" b="0" dirty="0" smtClean="0"/>
          </a:p>
          <a:p>
            <a:endParaRPr lang="en-US" b="0" dirty="0"/>
          </a:p>
        </p:txBody>
      </p:sp>
      <p:cxnSp>
        <p:nvCxnSpPr>
          <p:cNvPr id="18" name="Straight Arrow Connector 3"/>
          <p:cNvCxnSpPr>
            <a:cxnSpLocks noChangeShapeType="1"/>
          </p:cNvCxnSpPr>
          <p:nvPr/>
        </p:nvCxnSpPr>
        <p:spPr bwMode="auto">
          <a:xfrm flipV="1">
            <a:off x="2403815" y="4251490"/>
            <a:ext cx="1300919" cy="989813"/>
          </a:xfrm>
          <a:prstGeom prst="straightConnector1">
            <a:avLst/>
          </a:prstGeom>
          <a:noFill/>
          <a:ln w="53975" algn="ctr">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1816346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3" name="Picture 3" descr="E:\New Folder\AK\V-6 Air Lanc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6077" y="2959369"/>
            <a:ext cx="5335571" cy="300779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Whip Checks and Kink Protectors</a:t>
            </a:r>
            <a:endParaRPr lang="en-US" dirty="0"/>
          </a:p>
        </p:txBody>
      </p:sp>
      <p:sp>
        <p:nvSpPr>
          <p:cNvPr id="4" name="Text Placeholder 3"/>
          <p:cNvSpPr txBox="1">
            <a:spLocks/>
          </p:cNvSpPr>
          <p:nvPr/>
        </p:nvSpPr>
        <p:spPr>
          <a:xfrm>
            <a:off x="826853" y="1023512"/>
            <a:ext cx="7251924" cy="1352038"/>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pitchFamily="34" charset="0"/>
              <a:buNone/>
            </a:pPr>
            <a:r>
              <a:rPr lang="en-US" b="0" dirty="0" smtClean="0"/>
              <a:t>This configuration shows the use of a coiled-spring, kink protector installed where the hose is connected at a fixed connection.  The kink protector helps prevent kinking at or near the ferrule, and reduces torque on the overall connection, although  the coil may conceal damage or cause excessive wear.</a:t>
            </a:r>
          </a:p>
          <a:p>
            <a:pPr marL="0" indent="0">
              <a:buFont typeface="Arial" pitchFamily="34" charset="0"/>
              <a:buNone/>
            </a:pPr>
            <a:endParaRPr lang="en-US" b="0" dirty="0" smtClean="0"/>
          </a:p>
          <a:p>
            <a:pPr marL="0" indent="0">
              <a:buFont typeface="Arial" pitchFamily="34" charset="0"/>
              <a:buNone/>
            </a:pPr>
            <a:endParaRPr lang="en-US" b="0" dirty="0" smtClean="0"/>
          </a:p>
          <a:p>
            <a:pPr marL="0" indent="0">
              <a:buFont typeface="Arial" pitchFamily="34" charset="0"/>
              <a:buNone/>
            </a:pPr>
            <a:endParaRPr lang="en-US" b="0" dirty="0"/>
          </a:p>
        </p:txBody>
      </p:sp>
      <p:cxnSp>
        <p:nvCxnSpPr>
          <p:cNvPr id="6" name="Straight Arrow Connector 3"/>
          <p:cNvCxnSpPr>
            <a:cxnSpLocks noChangeShapeType="1"/>
          </p:cNvCxnSpPr>
          <p:nvPr/>
        </p:nvCxnSpPr>
        <p:spPr bwMode="auto">
          <a:xfrm flipH="1">
            <a:off x="1941924" y="2375550"/>
            <a:ext cx="2742618" cy="1772244"/>
          </a:xfrm>
          <a:prstGeom prst="straightConnector1">
            <a:avLst/>
          </a:prstGeom>
          <a:noFill/>
          <a:ln w="53975" algn="ctr">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 name="Text Placeholder 3"/>
          <p:cNvSpPr txBox="1">
            <a:spLocks/>
          </p:cNvSpPr>
          <p:nvPr/>
        </p:nvSpPr>
        <p:spPr>
          <a:xfrm>
            <a:off x="6080289" y="3812979"/>
            <a:ext cx="2384196" cy="1300575"/>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pitchFamily="34" charset="0"/>
              <a:buNone/>
            </a:pPr>
            <a:r>
              <a:rPr lang="en-US" b="0" dirty="0" smtClean="0"/>
              <a:t>Whip Check might be better installed on the hose, beyond the ferrule.</a:t>
            </a:r>
          </a:p>
          <a:p>
            <a:pPr marL="0" indent="0">
              <a:buFont typeface="Arial" pitchFamily="34" charset="0"/>
              <a:buNone/>
            </a:pPr>
            <a:endParaRPr lang="en-US" b="0" dirty="0" smtClean="0"/>
          </a:p>
          <a:p>
            <a:pPr marL="0" indent="0">
              <a:buFont typeface="Arial" pitchFamily="34" charset="0"/>
              <a:buNone/>
            </a:pPr>
            <a:endParaRPr lang="en-US" b="0" dirty="0" smtClean="0"/>
          </a:p>
          <a:p>
            <a:pPr marL="0" indent="0">
              <a:buFont typeface="Arial" pitchFamily="34" charset="0"/>
              <a:buNone/>
            </a:pPr>
            <a:endParaRPr lang="en-US" b="0" dirty="0"/>
          </a:p>
        </p:txBody>
      </p:sp>
      <p:cxnSp>
        <p:nvCxnSpPr>
          <p:cNvPr id="11" name="Straight Arrow Connector 3"/>
          <p:cNvCxnSpPr>
            <a:cxnSpLocks noChangeShapeType="1"/>
          </p:cNvCxnSpPr>
          <p:nvPr/>
        </p:nvCxnSpPr>
        <p:spPr bwMode="auto">
          <a:xfrm flipH="1" flipV="1">
            <a:off x="2922310" y="4647415"/>
            <a:ext cx="3157979" cy="226243"/>
          </a:xfrm>
          <a:prstGeom prst="straightConnector1">
            <a:avLst/>
          </a:prstGeom>
          <a:noFill/>
          <a:ln w="53975" algn="ctr">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xmlns="" val="4270642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a:solidFill>
                  <a:schemeClr val="tx2"/>
                </a:solidFill>
              </a:rPr>
              <a:t>What could go wrong?</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18</a:t>
            </a:fld>
            <a:endParaRPr lang="en-US" dirty="0">
              <a:solidFill>
                <a:prstClr val="black"/>
              </a:solidFill>
            </a:endParaRPr>
          </a:p>
        </p:txBody>
      </p:sp>
      <p:sp>
        <p:nvSpPr>
          <p:cNvPr id="4" name="Text Placeholder 3"/>
          <p:cNvSpPr>
            <a:spLocks noGrp="1"/>
          </p:cNvSpPr>
          <p:nvPr>
            <p:ph type="body" sz="quarter" idx="11"/>
          </p:nvPr>
        </p:nvSpPr>
        <p:spPr>
          <a:xfrm>
            <a:off x="337811" y="1066513"/>
            <a:ext cx="4262138" cy="1539953"/>
          </a:xfrm>
        </p:spPr>
        <p:txBody>
          <a:bodyPr/>
          <a:lstStyle/>
          <a:p>
            <a:pPr marL="0" indent="0" algn="just">
              <a:buNone/>
            </a:pPr>
            <a:r>
              <a:rPr lang="en-US" dirty="0" smtClean="0"/>
              <a:t>Missing or incorrect PPE or inadequate safety equipment can fail to protect workers.  All site personal need to have on appropriate PPE and use manufacturer’s safety equipment.</a:t>
            </a:r>
            <a:endParaRPr lang="en-US" dirty="0"/>
          </a:p>
        </p:txBody>
      </p:sp>
      <p:pic>
        <p:nvPicPr>
          <p:cNvPr id="2050" name="Picture 2" descr="P:\Projects\49194900\Project Support\H&amp;S\Air Knife\IMG_451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945" r="20722"/>
          <a:stretch/>
        </p:blipFill>
        <p:spPr bwMode="auto">
          <a:xfrm>
            <a:off x="4792475" y="1066513"/>
            <a:ext cx="3994338" cy="407585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Fibertec IMG_0037.JPG"/>
          <p:cNvPicPr>
            <a:picLocks noChangeAspect="1"/>
          </p:cNvPicPr>
          <p:nvPr/>
        </p:nvPicPr>
        <p:blipFill>
          <a:blip r:embed="rId3"/>
          <a:srcRect/>
          <a:stretch>
            <a:fillRect/>
          </a:stretch>
        </p:blipFill>
        <p:spPr bwMode="auto">
          <a:xfrm>
            <a:off x="2028199" y="2863948"/>
            <a:ext cx="2571750" cy="3429000"/>
          </a:xfrm>
          <a:prstGeom prst="rect">
            <a:avLst/>
          </a:prstGeom>
          <a:noFill/>
          <a:ln w="9525">
            <a:noFill/>
            <a:miter lim="800000"/>
            <a:headEnd/>
            <a:tailEnd/>
          </a:ln>
        </p:spPr>
      </p:pic>
    </p:spTree>
    <p:extLst>
      <p:ext uri="{BB962C8B-B14F-4D97-AF65-F5344CB8AC3E}">
        <p14:creationId xmlns:p14="http://schemas.microsoft.com/office/powerpoint/2010/main" xmlns="" val="2170853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19</a:t>
            </a:fld>
            <a:endParaRPr lang="en-US" dirty="0">
              <a:solidFill>
                <a:prstClr val="black"/>
              </a:solidFill>
            </a:endParaRPr>
          </a:p>
        </p:txBody>
      </p:sp>
      <p:sp>
        <p:nvSpPr>
          <p:cNvPr id="4" name="Text Placeholder 3"/>
          <p:cNvSpPr>
            <a:spLocks noGrp="1"/>
          </p:cNvSpPr>
          <p:nvPr>
            <p:ph type="body" sz="quarter" idx="11"/>
          </p:nvPr>
        </p:nvSpPr>
        <p:spPr>
          <a:xfrm>
            <a:off x="346077" y="982536"/>
            <a:ext cx="8440738" cy="5322013"/>
          </a:xfrm>
        </p:spPr>
        <p:txBody>
          <a:bodyPr numCol="3"/>
          <a:lstStyle/>
          <a:p>
            <a:pPr marL="0" indent="0">
              <a:buNone/>
            </a:pPr>
            <a:r>
              <a:rPr lang="en-US" dirty="0" smtClean="0"/>
              <a:t>The Debris Cage</a:t>
            </a:r>
            <a:endParaRPr lang="en-US" dirty="0"/>
          </a:p>
          <a:p>
            <a:pPr algn="just"/>
            <a:r>
              <a:rPr lang="en-US" dirty="0" smtClean="0"/>
              <a:t>The </a:t>
            </a:r>
            <a:r>
              <a:rPr lang="en-US" dirty="0"/>
              <a:t>b</a:t>
            </a:r>
            <a:r>
              <a:rPr lang="en-US" dirty="0" smtClean="0"/>
              <a:t>est choice is always an actual debris cage from the air knife manufacturer.</a:t>
            </a:r>
          </a:p>
          <a:p>
            <a:pPr algn="just"/>
            <a:r>
              <a:rPr lang="en-US" dirty="0" smtClean="0"/>
              <a:t>If a debris cage is not available, a standard traffic cone can prevent flying debris from leaving the work area.  This is not the preferred method.</a:t>
            </a:r>
          </a:p>
          <a:p>
            <a:pPr algn="just"/>
            <a:r>
              <a:rPr lang="en-US" dirty="0" smtClean="0"/>
              <a:t>The operators feet or similar methods of debris control should not be used.</a:t>
            </a:r>
            <a:endParaRPr lang="en-US" dirty="0"/>
          </a:p>
          <a:p>
            <a:pPr algn="just"/>
            <a:r>
              <a:rPr lang="en-US" dirty="0" smtClean="0"/>
              <a:t>Required when less than 2 feet below grade.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xmlns="" val="0"/>
              </a:ext>
            </a:extLst>
          </a:blip>
          <a:srcRect l="29333" t="24281" r="15554" b="20608"/>
          <a:stretch/>
        </p:blipFill>
        <p:spPr>
          <a:xfrm>
            <a:off x="3384645" y="828647"/>
            <a:ext cx="1587008" cy="2743200"/>
          </a:xfrm>
          <a:prstGeom prst="rect">
            <a:avLst/>
          </a:prstGeom>
        </p:spPr>
      </p:pic>
      <p:pic>
        <p:nvPicPr>
          <p:cNvPr id="6" name="Picture 5" descr="Cone Photo"/>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869" r="163"/>
          <a:stretch/>
        </p:blipFill>
        <p:spPr>
          <a:xfrm>
            <a:off x="5034324" y="2189749"/>
            <a:ext cx="1828800"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07-16-09_1432-a.jpg"/>
          <p:cNvPicPr>
            <a:picLocks noChangeAspect="1"/>
          </p:cNvPicPr>
          <p:nvPr/>
        </p:nvPicPr>
        <p:blipFill rotWithShape="1">
          <a:blip r:embed="rId4">
            <a:extLst>
              <a:ext uri="{28A0092B-C50C-407E-A947-70E740481C1C}">
                <a14:useLocalDpi xmlns:a14="http://schemas.microsoft.com/office/drawing/2010/main" xmlns="" val="0"/>
              </a:ext>
            </a:extLst>
          </a:blip>
          <a:srcRect r="19939"/>
          <a:stretch/>
        </p:blipFill>
        <p:spPr bwMode="auto">
          <a:xfrm>
            <a:off x="6958015" y="3561349"/>
            <a:ext cx="18288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p:cNvCxnSpPr/>
          <p:nvPr/>
        </p:nvCxnSpPr>
        <p:spPr>
          <a:xfrm>
            <a:off x="6958015" y="3561349"/>
            <a:ext cx="1828800" cy="2743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958015" y="3561349"/>
            <a:ext cx="1828800" cy="2743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034324" y="828647"/>
            <a:ext cx="3752490" cy="738664"/>
          </a:xfrm>
          <a:prstGeom prst="rect">
            <a:avLst/>
          </a:prstGeom>
          <a:noFill/>
        </p:spPr>
        <p:txBody>
          <a:bodyPr wrap="square" rtlCol="0">
            <a:spAutoFit/>
          </a:bodyPr>
          <a:lstStyle/>
          <a:p>
            <a:r>
              <a:rPr lang="en-US" b="0" dirty="0" smtClean="0">
                <a:solidFill>
                  <a:srgbClr val="0C479D"/>
                </a:solidFill>
              </a:rPr>
              <a:t>Using a debris cage is the best option.  It allows the operators to visually inspect the hole while clearing away surface soil.</a:t>
            </a:r>
          </a:p>
        </p:txBody>
      </p:sp>
      <p:sp>
        <p:nvSpPr>
          <p:cNvPr id="17" name="TextBox 16"/>
          <p:cNvSpPr txBox="1"/>
          <p:nvPr/>
        </p:nvSpPr>
        <p:spPr>
          <a:xfrm>
            <a:off x="6863124" y="2189749"/>
            <a:ext cx="1923691" cy="738664"/>
          </a:xfrm>
          <a:prstGeom prst="rect">
            <a:avLst/>
          </a:prstGeom>
          <a:noFill/>
        </p:spPr>
        <p:txBody>
          <a:bodyPr wrap="square" rtlCol="0">
            <a:spAutoFit/>
          </a:bodyPr>
          <a:lstStyle/>
          <a:p>
            <a:r>
              <a:rPr lang="en-US" b="0" dirty="0" smtClean="0">
                <a:solidFill>
                  <a:srgbClr val="0C479D"/>
                </a:solidFill>
              </a:rPr>
              <a:t>A cone obstructs the operators’ line of sight with the subsurface.</a:t>
            </a:r>
          </a:p>
        </p:txBody>
      </p:sp>
      <p:sp>
        <p:nvSpPr>
          <p:cNvPr id="18" name="TextBox 17"/>
          <p:cNvSpPr txBox="1"/>
          <p:nvPr/>
        </p:nvSpPr>
        <p:spPr>
          <a:xfrm>
            <a:off x="5034324" y="5538863"/>
            <a:ext cx="1923691" cy="738664"/>
          </a:xfrm>
          <a:prstGeom prst="rect">
            <a:avLst/>
          </a:prstGeom>
          <a:noFill/>
        </p:spPr>
        <p:txBody>
          <a:bodyPr wrap="square" rtlCol="0">
            <a:spAutoFit/>
          </a:bodyPr>
          <a:lstStyle/>
          <a:p>
            <a:r>
              <a:rPr lang="en-US" b="0" dirty="0" smtClean="0">
                <a:solidFill>
                  <a:srgbClr val="0C479D"/>
                </a:solidFill>
              </a:rPr>
              <a:t>The operators’ feet do little to prevent flying debris.</a:t>
            </a:r>
          </a:p>
        </p:txBody>
      </p:sp>
      <p:sp>
        <p:nvSpPr>
          <p:cNvPr id="14"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Safety Equipment</a:t>
            </a:r>
            <a:endParaRPr lang="en-US" dirty="0"/>
          </a:p>
        </p:txBody>
      </p:sp>
    </p:spTree>
    <p:extLst>
      <p:ext uri="{BB962C8B-B14F-4D97-AF65-F5344CB8AC3E}">
        <p14:creationId xmlns:p14="http://schemas.microsoft.com/office/powerpoint/2010/main" xmlns="" val="4188709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Incident Review</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a:t>
            </a:fld>
            <a:endParaRPr lang="en-US" dirty="0">
              <a:solidFill>
                <a:prstClr val="black"/>
              </a:solidFill>
            </a:endParaRPr>
          </a:p>
        </p:txBody>
      </p:sp>
      <p:sp>
        <p:nvSpPr>
          <p:cNvPr id="4" name="Text Placeholder 3"/>
          <p:cNvSpPr>
            <a:spLocks noGrp="1"/>
          </p:cNvSpPr>
          <p:nvPr>
            <p:ph type="body" sz="quarter" idx="11"/>
          </p:nvPr>
        </p:nvSpPr>
        <p:spPr>
          <a:xfrm>
            <a:off x="346076" y="1049339"/>
            <a:ext cx="8440737" cy="1114440"/>
          </a:xfrm>
        </p:spPr>
        <p:txBody>
          <a:bodyPr/>
          <a:lstStyle/>
          <a:p>
            <a:pPr marL="0" indent="0">
              <a:buNone/>
            </a:pPr>
            <a:r>
              <a:rPr lang="en-US" dirty="0" smtClean="0"/>
              <a:t>In August 2013, URS was overseeing air knife activities when a pressurized air supply line detached from the air lance.</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26229" y="2105977"/>
            <a:ext cx="1745981" cy="2688678"/>
          </a:xfrm>
          <a:prstGeom prst="rect">
            <a:avLst/>
          </a:prstGeom>
          <a:noFill/>
          <a:ln w="635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Text Placeholder 3"/>
          <p:cNvSpPr txBox="1">
            <a:spLocks/>
          </p:cNvSpPr>
          <p:nvPr/>
        </p:nvSpPr>
        <p:spPr bwMode="auto">
          <a:xfrm>
            <a:off x="346077" y="5048152"/>
            <a:ext cx="8440737" cy="868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b="0" dirty="0" smtClean="0"/>
              <a:t>The air lance had a barb hose-fitting and crimped-style clamps that may not have been adequate for the air pressures delivered to the lance.  </a:t>
            </a:r>
            <a:endParaRPr lang="en-US" b="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9073" y="2105978"/>
            <a:ext cx="1873570" cy="2688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descr="E:\New Folder\AK\clamp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45190" y="2660803"/>
            <a:ext cx="3790604" cy="2128058"/>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3566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20</a:t>
            </a:fld>
            <a:endParaRPr lang="en-US"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46595" y="802267"/>
            <a:ext cx="3657600" cy="3657600"/>
          </a:xfrm>
          <a:prstGeom prst="rect">
            <a:avLst/>
          </a:prstGeom>
        </p:spPr>
      </p:pic>
      <p:sp>
        <p:nvSpPr>
          <p:cNvPr id="4" name="Text Placeholder 3"/>
          <p:cNvSpPr>
            <a:spLocks noGrp="1"/>
          </p:cNvSpPr>
          <p:nvPr>
            <p:ph type="body" sz="quarter" idx="11"/>
          </p:nvPr>
        </p:nvSpPr>
        <p:spPr>
          <a:xfrm>
            <a:off x="346077" y="982536"/>
            <a:ext cx="8440738" cy="5494464"/>
          </a:xfrm>
        </p:spPr>
        <p:txBody>
          <a:bodyPr numCol="2"/>
          <a:lstStyle/>
          <a:p>
            <a:pPr marL="0" indent="0" algn="just">
              <a:buNone/>
            </a:pPr>
            <a:r>
              <a:rPr lang="en-US" dirty="0" smtClean="0"/>
              <a:t>Personal Protective Equipment</a:t>
            </a:r>
          </a:p>
          <a:p>
            <a:pPr algn="just"/>
            <a:r>
              <a:rPr lang="en-US" dirty="0" smtClean="0"/>
              <a:t>Hard hat, safety glasses or goggles, task appropriate gloves, safety toed work boots, and high visibility shirts or vests are required of all field personnel.</a:t>
            </a:r>
          </a:p>
          <a:p>
            <a:pPr algn="just"/>
            <a:r>
              <a:rPr lang="en-US" dirty="0" smtClean="0"/>
              <a:t>Air knife operators must also wear:</a:t>
            </a:r>
          </a:p>
          <a:p>
            <a:pPr lvl="1" algn="just"/>
            <a:r>
              <a:rPr lang="en-US" dirty="0" smtClean="0"/>
              <a:t>A face shield</a:t>
            </a:r>
          </a:p>
          <a:p>
            <a:pPr lvl="1" algn="just"/>
            <a:r>
              <a:rPr lang="en-US" dirty="0" smtClean="0"/>
              <a:t>Hard ear muffs </a:t>
            </a:r>
            <a:r>
              <a:rPr lang="en-US" u="sng" dirty="0" smtClean="0"/>
              <a:t>AND</a:t>
            </a:r>
            <a:r>
              <a:rPr lang="en-US" dirty="0" smtClean="0"/>
              <a:t> earplugs</a:t>
            </a:r>
          </a:p>
          <a:p>
            <a:pPr algn="just"/>
            <a:r>
              <a:rPr lang="en-US" dirty="0" smtClean="0"/>
              <a:t>Nearby personnel should also wear earplugs.</a:t>
            </a:r>
          </a:p>
          <a:p>
            <a:pPr algn="just"/>
            <a:r>
              <a:rPr lang="en-US" dirty="0" smtClean="0"/>
              <a:t>Air knife operators should also consider the use of long sleeves or protective coveralls.</a:t>
            </a:r>
          </a:p>
        </p:txBody>
      </p:sp>
      <p:sp>
        <p:nvSpPr>
          <p:cNvPr id="7" name="TextBox 6"/>
          <p:cNvSpPr txBox="1"/>
          <p:nvPr/>
        </p:nvSpPr>
        <p:spPr>
          <a:xfrm>
            <a:off x="4846594" y="4459867"/>
            <a:ext cx="3657601" cy="1815882"/>
          </a:xfrm>
          <a:prstGeom prst="rect">
            <a:avLst/>
          </a:prstGeom>
          <a:noFill/>
        </p:spPr>
        <p:txBody>
          <a:bodyPr wrap="square" rtlCol="0">
            <a:spAutoFit/>
          </a:bodyPr>
          <a:lstStyle/>
          <a:p>
            <a:pPr algn="just"/>
            <a:r>
              <a:rPr lang="en-US" b="0" dirty="0" smtClean="0">
                <a:solidFill>
                  <a:srgbClr val="0C479D"/>
                </a:solidFill>
              </a:rPr>
              <a:t>A hard hat such as this one with ear muffs and a face shield pre-attached are ideal for use during air knife activities.  Because safety glasses are also required, the ear muffs won’t provide their rated noise reduction, but they do protect the ears against strikes and sudden pressure changes from whipping air hoses.</a:t>
            </a:r>
          </a:p>
        </p:txBody>
      </p:sp>
      <p:sp>
        <p:nvSpPr>
          <p:cNvPr id="8"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PPE</a:t>
            </a:r>
            <a:endParaRPr lang="en-US" dirty="0"/>
          </a:p>
        </p:txBody>
      </p:sp>
    </p:spTree>
    <p:extLst>
      <p:ext uri="{BB962C8B-B14F-4D97-AF65-F5344CB8AC3E}">
        <p14:creationId xmlns:p14="http://schemas.microsoft.com/office/powerpoint/2010/main" xmlns="" val="684110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21</a:t>
            </a:fld>
            <a:endParaRPr lang="en-US" dirty="0">
              <a:solidFill>
                <a:prstClr val="black"/>
              </a:solidFill>
            </a:endParaRPr>
          </a:p>
        </p:txBody>
      </p:sp>
      <p:sp>
        <p:nvSpPr>
          <p:cNvPr id="4" name="Text Placeholder 3"/>
          <p:cNvSpPr>
            <a:spLocks noGrp="1"/>
          </p:cNvSpPr>
          <p:nvPr>
            <p:ph type="body" sz="quarter" idx="11"/>
          </p:nvPr>
        </p:nvSpPr>
        <p:spPr>
          <a:xfrm>
            <a:off x="346077" y="982536"/>
            <a:ext cx="8440738" cy="5113337"/>
          </a:xfrm>
        </p:spPr>
        <p:txBody>
          <a:bodyPr numCol="2"/>
          <a:lstStyle/>
          <a:p>
            <a:pPr marL="0" indent="0" algn="just">
              <a:buNone/>
            </a:pPr>
            <a:r>
              <a:rPr lang="en-US" dirty="0" smtClean="0"/>
              <a:t>Personal Protective Equipment</a:t>
            </a:r>
          </a:p>
          <a:p>
            <a:pPr algn="just"/>
            <a:r>
              <a:rPr lang="en-US" dirty="0" smtClean="0"/>
              <a:t>Hard hat, safety glasses or goggles, task appropriate gloves, safety toed work boots, and high visibility shirts or vests are required of all field personnel.</a:t>
            </a:r>
          </a:p>
          <a:p>
            <a:pPr algn="just"/>
            <a:r>
              <a:rPr lang="en-US" dirty="0" smtClean="0"/>
              <a:t>Air knife operators must also wear:</a:t>
            </a:r>
          </a:p>
          <a:p>
            <a:pPr lvl="1" algn="just"/>
            <a:r>
              <a:rPr lang="en-US" dirty="0" smtClean="0"/>
              <a:t>A face shield</a:t>
            </a:r>
          </a:p>
          <a:p>
            <a:pPr lvl="1" algn="just"/>
            <a:r>
              <a:rPr lang="en-US" dirty="0" smtClean="0"/>
              <a:t>Hard ear muffs </a:t>
            </a:r>
            <a:r>
              <a:rPr lang="en-US" u="sng" dirty="0" smtClean="0"/>
              <a:t>AND</a:t>
            </a:r>
            <a:r>
              <a:rPr lang="en-US" dirty="0" smtClean="0"/>
              <a:t> earplugs</a:t>
            </a:r>
          </a:p>
          <a:p>
            <a:pPr algn="just"/>
            <a:r>
              <a:rPr lang="en-US" dirty="0" smtClean="0"/>
              <a:t>Nearby personnel should also wear earplugs.</a:t>
            </a:r>
          </a:p>
          <a:p>
            <a:pPr algn="just"/>
            <a:r>
              <a:rPr lang="en-US" dirty="0" smtClean="0"/>
              <a:t>Air knife operators should also consider the use of long sleeves or protective coveralls.</a:t>
            </a:r>
          </a:p>
        </p:txBody>
      </p:sp>
      <p:sp>
        <p:nvSpPr>
          <p:cNvPr id="7" name="TextBox 6"/>
          <p:cNvSpPr txBox="1"/>
          <p:nvPr/>
        </p:nvSpPr>
        <p:spPr>
          <a:xfrm>
            <a:off x="4846594" y="4459867"/>
            <a:ext cx="3657601" cy="1169551"/>
          </a:xfrm>
          <a:prstGeom prst="rect">
            <a:avLst/>
          </a:prstGeom>
          <a:noFill/>
        </p:spPr>
        <p:txBody>
          <a:bodyPr wrap="square" rtlCol="0">
            <a:spAutoFit/>
          </a:bodyPr>
          <a:lstStyle/>
          <a:p>
            <a:pPr algn="just"/>
            <a:r>
              <a:rPr lang="en-US" b="0" dirty="0" smtClean="0">
                <a:solidFill>
                  <a:srgbClr val="0C479D"/>
                </a:solidFill>
              </a:rPr>
              <a:t>A face shield such as this one allows for the wearer to wear safety glasses, and is designed so the mask is not fogged by the user’s breath.  It can be worn comfortably with a hardhat and with ear muffs.  </a:t>
            </a:r>
          </a:p>
        </p:txBody>
      </p:sp>
      <p:sp>
        <p:nvSpPr>
          <p:cNvPr id="8"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PPE</a:t>
            </a:r>
            <a:endParaRPr lang="en-US" dirty="0"/>
          </a:p>
        </p:txBody>
      </p:sp>
      <p:pic>
        <p:nvPicPr>
          <p:cNvPr id="23554" name="Picture 2" descr="Jackson® Safety Monogoggle® SHIELD* Goggle Protection"/>
          <p:cNvPicPr>
            <a:picLocks noChangeAspect="1" noChangeArrowheads="1"/>
          </p:cNvPicPr>
          <p:nvPr/>
        </p:nvPicPr>
        <p:blipFill>
          <a:blip r:embed="rId2"/>
          <a:srcRect/>
          <a:stretch>
            <a:fillRect/>
          </a:stretch>
        </p:blipFill>
        <p:spPr bwMode="auto">
          <a:xfrm>
            <a:off x="4846594" y="982536"/>
            <a:ext cx="3383006" cy="3383006"/>
          </a:xfrm>
          <a:prstGeom prst="rect">
            <a:avLst/>
          </a:prstGeom>
          <a:noFill/>
        </p:spPr>
      </p:pic>
    </p:spTree>
    <p:extLst>
      <p:ext uri="{BB962C8B-B14F-4D97-AF65-F5344CB8AC3E}">
        <p14:creationId xmlns:p14="http://schemas.microsoft.com/office/powerpoint/2010/main" xmlns="" val="6841103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Modifications</a:t>
            </a:r>
            <a:endParaRPr lang="en-US" dirty="0"/>
          </a:p>
        </p:txBody>
      </p:sp>
      <p:sp>
        <p:nvSpPr>
          <p:cNvPr id="2" name="Rectangle 1"/>
          <p:cNvSpPr/>
          <p:nvPr/>
        </p:nvSpPr>
        <p:spPr>
          <a:xfrm>
            <a:off x="1263191" y="1791093"/>
            <a:ext cx="6645897" cy="2308324"/>
          </a:xfrm>
          <a:prstGeom prst="rect">
            <a:avLst/>
          </a:prstGeom>
        </p:spPr>
        <p:txBody>
          <a:bodyPr wrap="square">
            <a:spAutoFit/>
          </a:bodyPr>
          <a:lstStyle/>
          <a:p>
            <a:pPr algn="ctr"/>
            <a:r>
              <a:rPr lang="en-US" sz="2400" b="0" dirty="0"/>
              <a:t>Modification of </a:t>
            </a:r>
            <a:r>
              <a:rPr lang="en-US" sz="2400" b="0" dirty="0" smtClean="0"/>
              <a:t>equipment, hoses, or PPE </a:t>
            </a:r>
            <a:r>
              <a:rPr lang="en-US" sz="2400" b="0" dirty="0"/>
              <a:t>should only be made </a:t>
            </a:r>
            <a:r>
              <a:rPr lang="en-US" sz="2400" b="0" dirty="0" smtClean="0"/>
              <a:t>by competent </a:t>
            </a:r>
            <a:r>
              <a:rPr lang="en-US" sz="2400" b="0" dirty="0"/>
              <a:t>personnel possessing knowledge of applicable standards, regulations, equipment </a:t>
            </a:r>
            <a:r>
              <a:rPr lang="en-US" sz="2400" b="0" dirty="0" smtClean="0"/>
              <a:t>design functionality/requirements </a:t>
            </a:r>
            <a:r>
              <a:rPr lang="en-US" sz="2400" b="0" dirty="0"/>
              <a:t>and any required specialized testing.</a:t>
            </a:r>
            <a:endParaRPr lang="en-US" sz="2400" dirty="0"/>
          </a:p>
        </p:txBody>
      </p:sp>
    </p:spTree>
    <p:extLst>
      <p:ext uri="{BB962C8B-B14F-4D97-AF65-F5344CB8AC3E}">
        <p14:creationId xmlns:p14="http://schemas.microsoft.com/office/powerpoint/2010/main" xmlns="" val="1117903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Vacuum Hose Hazards</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23</a:t>
            </a:fld>
            <a:endParaRPr lang="en-US" dirty="0">
              <a:solidFill>
                <a:prstClr val="black"/>
              </a:solidFill>
            </a:endParaRPr>
          </a:p>
        </p:txBody>
      </p:sp>
      <p:sp>
        <p:nvSpPr>
          <p:cNvPr id="5" name="Text Placeholder 3"/>
          <p:cNvSpPr txBox="1">
            <a:spLocks/>
          </p:cNvSpPr>
          <p:nvPr/>
        </p:nvSpPr>
        <p:spPr bwMode="auto">
          <a:xfrm>
            <a:off x="572411" y="1749978"/>
            <a:ext cx="3726211" cy="3019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b="0" dirty="0" smtClean="0"/>
              <a:t>If </a:t>
            </a:r>
            <a:r>
              <a:rPr lang="en-US" b="0" dirty="0"/>
              <a:t>a</a:t>
            </a:r>
            <a:r>
              <a:rPr lang="en-US" b="0" dirty="0" smtClean="0"/>
              <a:t> vacuum hose becomes clogged workers are NOT to use their hands or any other body part to check suction levels.</a:t>
            </a:r>
          </a:p>
          <a:p>
            <a:pPr marL="0" indent="0">
              <a:buFont typeface="Arial" pitchFamily="34" charset="0"/>
              <a:buNone/>
            </a:pPr>
            <a:r>
              <a:rPr lang="en-US" b="0" dirty="0" smtClean="0"/>
              <a:t>Workers are NEVER to look into a running vacuum hose.  </a:t>
            </a:r>
          </a:p>
          <a:p>
            <a:pPr marL="0" indent="0">
              <a:buFont typeface="Arial" pitchFamily="34" charset="0"/>
              <a:buNone/>
            </a:pPr>
            <a:r>
              <a:rPr lang="en-US" dirty="0" smtClean="0"/>
              <a:t>Suction can quickly suffocate and can pull blood through the skin.</a:t>
            </a:r>
          </a:p>
        </p:txBody>
      </p:sp>
      <p:sp>
        <p:nvSpPr>
          <p:cNvPr id="7" name="Text Placeholder 3"/>
          <p:cNvSpPr txBox="1">
            <a:spLocks/>
          </p:cNvSpPr>
          <p:nvPr/>
        </p:nvSpPr>
        <p:spPr bwMode="auto">
          <a:xfrm>
            <a:off x="572412" y="4817476"/>
            <a:ext cx="7666615" cy="1130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b="0" dirty="0" smtClean="0"/>
              <a:t>The air lance or air tool line are not to be used to clean soil or debris from work area or workers or from a clogged vacuum hose.  </a:t>
            </a:r>
          </a:p>
          <a:p>
            <a:pPr marL="0" indent="0">
              <a:buFont typeface="Arial" pitchFamily="34" charset="0"/>
              <a:buNone/>
            </a:pPr>
            <a:r>
              <a:rPr lang="en-US" b="0" dirty="0" smtClean="0"/>
              <a:t>Pressurized air can cause serious injuries.  </a:t>
            </a:r>
          </a:p>
        </p:txBody>
      </p:sp>
      <p:pic>
        <p:nvPicPr>
          <p:cNvPr id="8194" name="Picture 2" descr="P:\Projects\49194900\Project Support\H&amp;S\Air Knife\IMG_4446.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5695" t="979" r="31250" b="9158"/>
          <a:stretch/>
        </p:blipFill>
        <p:spPr bwMode="auto">
          <a:xfrm>
            <a:off x="5036443" y="1554494"/>
            <a:ext cx="2834640" cy="30175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12892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Before Excavating</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24</a:t>
            </a:fld>
            <a:endParaRPr lang="en-US" dirty="0">
              <a:solidFill>
                <a:prstClr val="black"/>
              </a:solidFill>
            </a:endParaRPr>
          </a:p>
        </p:txBody>
      </p:sp>
      <p:sp>
        <p:nvSpPr>
          <p:cNvPr id="4" name="Text Placeholder 3"/>
          <p:cNvSpPr>
            <a:spLocks noGrp="1"/>
          </p:cNvSpPr>
          <p:nvPr>
            <p:ph type="body" sz="quarter" idx="11"/>
          </p:nvPr>
        </p:nvSpPr>
        <p:spPr>
          <a:xfrm>
            <a:off x="346077" y="982536"/>
            <a:ext cx="8440738" cy="5113337"/>
          </a:xfrm>
        </p:spPr>
        <p:txBody>
          <a:bodyPr numCol="1"/>
          <a:lstStyle/>
          <a:p>
            <a:pPr marL="0" indent="0">
              <a:buNone/>
            </a:pPr>
            <a:endParaRPr lang="en-US" sz="800" dirty="0" smtClean="0"/>
          </a:p>
          <a:p>
            <a:pPr eaLnBrk="1" hangingPunct="1"/>
            <a:endParaRPr lang="en-US" altLang="en-US" dirty="0" smtClean="0"/>
          </a:p>
          <a:p>
            <a:pPr eaLnBrk="1" hangingPunct="1"/>
            <a:r>
              <a:rPr lang="en-US" altLang="en-US" dirty="0" smtClean="0"/>
              <a:t>Call </a:t>
            </a:r>
            <a:r>
              <a:rPr lang="en-US" altLang="en-US" dirty="0"/>
              <a:t>Public and/or Private Underground Service </a:t>
            </a:r>
          </a:p>
          <a:p>
            <a:pPr eaLnBrk="1" hangingPunct="1"/>
            <a:r>
              <a:rPr lang="en-US" altLang="en-US" dirty="0"/>
              <a:t>Verify that known and suspected utilities have </a:t>
            </a:r>
            <a:endParaRPr lang="en-US" altLang="en-US" dirty="0" smtClean="0"/>
          </a:p>
          <a:p>
            <a:pPr eaLnBrk="1" hangingPunct="1">
              <a:spcBef>
                <a:spcPts val="600"/>
              </a:spcBef>
              <a:buNone/>
            </a:pPr>
            <a:r>
              <a:rPr lang="en-US" altLang="en-US" dirty="0" smtClean="0"/>
              <a:t>     been marked</a:t>
            </a:r>
            <a:endParaRPr lang="en-US" altLang="en-US" dirty="0"/>
          </a:p>
          <a:p>
            <a:pPr eaLnBrk="1" hangingPunct="1"/>
            <a:r>
              <a:rPr lang="en-US" altLang="en-US" dirty="0"/>
              <a:t>Setup a safe work </a:t>
            </a:r>
            <a:r>
              <a:rPr lang="en-US" altLang="en-US" dirty="0" smtClean="0"/>
              <a:t>zone</a:t>
            </a:r>
          </a:p>
          <a:p>
            <a:pPr eaLnBrk="1" hangingPunct="1"/>
            <a:endParaRPr lang="en-US" altLang="en-US" dirty="0" smtClean="0"/>
          </a:p>
          <a:p>
            <a:pPr eaLnBrk="1" hangingPunct="1"/>
            <a:r>
              <a:rPr lang="en-US" altLang="en-US" dirty="0" smtClean="0"/>
              <a:t>If available, have  as-built figures, maps, or   </a:t>
            </a:r>
          </a:p>
          <a:p>
            <a:pPr eaLnBrk="1" hangingPunct="1">
              <a:spcBef>
                <a:spcPts val="600"/>
              </a:spcBef>
              <a:buNone/>
            </a:pPr>
            <a:r>
              <a:rPr lang="en-US" altLang="en-US" dirty="0" smtClean="0"/>
              <a:t>    other potentially useful historic information on site.</a:t>
            </a:r>
          </a:p>
          <a:p>
            <a:r>
              <a:rPr lang="en-US" dirty="0" smtClean="0"/>
              <a:t>Don’t forget to look around for evidence of unmarked utilities and underground obstructions such as UST vent pipes, areas between light poles, or unidentified utility covers (</a:t>
            </a:r>
            <a:r>
              <a:rPr lang="en-US" dirty="0" err="1" smtClean="0"/>
              <a:t>stormwater</a:t>
            </a:r>
            <a:r>
              <a:rPr lang="en-US" dirty="0" smtClean="0"/>
              <a:t> drains or manhole covers, etc.) to ensure you are not in line with them if there is no utility markings.</a:t>
            </a:r>
          </a:p>
          <a:p>
            <a:pPr eaLnBrk="1" hangingPunct="1"/>
            <a:endParaRPr lang="en-US"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86413" y="982536"/>
            <a:ext cx="32004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99673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Before Excavating</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25</a:t>
            </a:fld>
            <a:endParaRPr lang="en-US" dirty="0">
              <a:solidFill>
                <a:prstClr val="black"/>
              </a:solidFill>
            </a:endParaRPr>
          </a:p>
        </p:txBody>
      </p:sp>
      <p:sp>
        <p:nvSpPr>
          <p:cNvPr id="4" name="Text Placeholder 3"/>
          <p:cNvSpPr>
            <a:spLocks noGrp="1"/>
          </p:cNvSpPr>
          <p:nvPr>
            <p:ph type="body" sz="quarter" idx="11"/>
          </p:nvPr>
        </p:nvSpPr>
        <p:spPr>
          <a:xfrm>
            <a:off x="346077" y="982536"/>
            <a:ext cx="8440738" cy="5113337"/>
          </a:xfrm>
        </p:spPr>
        <p:txBody>
          <a:bodyPr numCol="2"/>
          <a:lstStyle/>
          <a:p>
            <a:pPr marL="0" indent="0" algn="just">
              <a:buNone/>
            </a:pPr>
            <a:r>
              <a:rPr lang="en-US" dirty="0" smtClean="0"/>
              <a:t>Conduct and document a thorough tailgate safety meeting.</a:t>
            </a:r>
          </a:p>
          <a:p>
            <a:pPr marL="0" indent="0" algn="just">
              <a:buNone/>
            </a:pPr>
            <a:r>
              <a:rPr lang="en-US" dirty="0" smtClean="0"/>
              <a:t>Complete an equipment safety checklist beforehand for use during the tailgate safety meeting.  An effective checklist will:</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algn="just"/>
            <a:r>
              <a:rPr lang="en-US" dirty="0" smtClean="0"/>
              <a:t>Include cues for equipment inspection (hose connections, obvious modifications, visible signs of wear or fatigue, etc.)</a:t>
            </a:r>
          </a:p>
          <a:p>
            <a:pPr algn="just"/>
            <a:r>
              <a:rPr lang="en-US" dirty="0" smtClean="0"/>
              <a:t>Include reminders of proper PPE for the task and proper procedures;</a:t>
            </a:r>
          </a:p>
          <a:p>
            <a:pPr algn="just"/>
            <a:r>
              <a:rPr lang="en-US" dirty="0" smtClean="0"/>
              <a:t>Have a spot to document site specific </a:t>
            </a:r>
            <a:r>
              <a:rPr lang="en-US" dirty="0"/>
              <a:t>concerns; </a:t>
            </a:r>
            <a:endParaRPr lang="en-US" dirty="0" smtClean="0"/>
          </a:p>
          <a:p>
            <a:pPr algn="just"/>
            <a:endParaRPr lang="en-US" dirty="0" smtClean="0"/>
          </a:p>
          <a:p>
            <a:pPr marL="0" indent="0" algn="just">
              <a:buNone/>
            </a:pPr>
            <a:r>
              <a:rPr lang="en-US" dirty="0" smtClean="0"/>
              <a:t>Engage </a:t>
            </a:r>
            <a:r>
              <a:rPr lang="en-US" dirty="0"/>
              <a:t>all workers at the site in the discussions</a:t>
            </a:r>
          </a:p>
          <a:p>
            <a:pPr marL="0" indent="0" algn="just">
              <a:buNone/>
            </a:pPr>
            <a:r>
              <a:rPr lang="en-US" dirty="0"/>
              <a:t>Discuss recent lessons learned relating to air knifing </a:t>
            </a:r>
            <a:r>
              <a:rPr lang="en-US" dirty="0" smtClean="0"/>
              <a:t>activities</a:t>
            </a:r>
          </a:p>
          <a:p>
            <a:pPr marL="0" indent="0">
              <a:buNone/>
            </a:pPr>
            <a:endParaRPr 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0876" y="3042747"/>
            <a:ext cx="3603625" cy="27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5641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Work Zone Safety</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26</a:t>
            </a:fld>
            <a:endParaRPr lang="en-US" dirty="0">
              <a:solidFill>
                <a:prstClr val="black"/>
              </a:solidFill>
            </a:endParaRPr>
          </a:p>
        </p:txBody>
      </p:sp>
      <p:sp>
        <p:nvSpPr>
          <p:cNvPr id="4" name="Text Placeholder 3"/>
          <p:cNvSpPr>
            <a:spLocks noGrp="1"/>
          </p:cNvSpPr>
          <p:nvPr>
            <p:ph type="body" sz="quarter" idx="11"/>
          </p:nvPr>
        </p:nvSpPr>
        <p:spPr>
          <a:xfrm>
            <a:off x="346077" y="982536"/>
            <a:ext cx="8440738" cy="5113337"/>
          </a:xfrm>
        </p:spPr>
        <p:txBody>
          <a:bodyPr numCol="1"/>
          <a:lstStyle/>
          <a:p>
            <a:pPr marL="0" indent="0">
              <a:buNone/>
            </a:pPr>
            <a:r>
              <a:rPr lang="en-US" dirty="0" smtClean="0"/>
              <a:t>Traffic Control / Work Zone </a:t>
            </a:r>
            <a:r>
              <a:rPr lang="en-US" dirty="0"/>
              <a:t>D</a:t>
            </a:r>
            <a:r>
              <a:rPr lang="en-US" dirty="0" smtClean="0"/>
              <a:t>elineation</a:t>
            </a:r>
          </a:p>
          <a:p>
            <a:pPr algn="just"/>
            <a:r>
              <a:rPr lang="en-US" dirty="0" smtClean="0"/>
              <a:t>Use cones, traffic delineators, fencing, barricades, warning lights, and/or caution tape as appropriate to site conditions in order to protect workers from on-site traffic and to ensure unauthorized personnel do not enter the work area.</a:t>
            </a:r>
          </a:p>
          <a:p>
            <a:pPr algn="just"/>
            <a:r>
              <a:rPr lang="en-US" dirty="0" smtClean="0"/>
              <a:t>Consider pedestrian traffic at the site in addition to vehicle traffic.  Keep pedestrians away from the air knife.</a:t>
            </a:r>
          </a:p>
          <a:p>
            <a:pPr algn="just"/>
            <a:r>
              <a:rPr lang="en-US" dirty="0" smtClean="0"/>
              <a:t>Be aware of changing conditions and modify traffic control as needed.  Changing conditions might include the end of the school-day at a nearby school, traffic accidents near the Site, power outages affecting traffic lights, etc.</a:t>
            </a:r>
          </a:p>
          <a:p>
            <a:pPr algn="just"/>
            <a:r>
              <a:rPr lang="en-US" dirty="0" smtClean="0"/>
              <a:t>Prepare and implement a formal traffic control plan if required.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76512" y="4417466"/>
            <a:ext cx="1822959" cy="16784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descr="P:\Projects\49194900\Sites\7404 W. Saginaw, Lansing\Photos\Excavation 0911\7404 excavation 0911 034.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56280" y="4342269"/>
            <a:ext cx="24384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P:\Projects\49194900\To be archived - Closed Sites\2039 E. Big Beaver, Troy\Excavation\Photos\IMG_081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48165" y="4342269"/>
            <a:ext cx="2438648" cy="182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65486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Operator’s Equipment Check </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27</a:t>
            </a:fld>
            <a:endParaRPr lang="en-US" dirty="0">
              <a:solidFill>
                <a:prstClr val="black"/>
              </a:solidFill>
            </a:endParaRPr>
          </a:p>
        </p:txBody>
      </p:sp>
      <p:sp>
        <p:nvSpPr>
          <p:cNvPr id="4" name="Text Placeholder 3"/>
          <p:cNvSpPr>
            <a:spLocks noGrp="1"/>
          </p:cNvSpPr>
          <p:nvPr>
            <p:ph type="body" sz="quarter" idx="11"/>
          </p:nvPr>
        </p:nvSpPr>
        <p:spPr>
          <a:xfrm>
            <a:off x="346075" y="1013326"/>
            <a:ext cx="8440738" cy="4904645"/>
          </a:xfrm>
        </p:spPr>
        <p:txBody>
          <a:bodyPr numCol="2"/>
          <a:lstStyle/>
          <a:p>
            <a:pPr marL="0" indent="0">
              <a:buNone/>
            </a:pPr>
            <a:r>
              <a:rPr lang="en-US" b="1" dirty="0" smtClean="0">
                <a:solidFill>
                  <a:srgbClr val="FF0000"/>
                </a:solidFill>
              </a:rPr>
              <a:t>Red Flags (Stop Work and address):</a:t>
            </a:r>
          </a:p>
          <a:p>
            <a:pPr algn="just"/>
            <a:r>
              <a:rPr lang="en-US" dirty="0" smtClean="0">
                <a:solidFill>
                  <a:srgbClr val="FF0000"/>
                </a:solidFill>
              </a:rPr>
              <a:t>Homemade air knife</a:t>
            </a:r>
          </a:p>
          <a:p>
            <a:pPr algn="just"/>
            <a:r>
              <a:rPr lang="en-US" dirty="0" smtClean="0">
                <a:solidFill>
                  <a:srgbClr val="FF0000"/>
                </a:solidFill>
              </a:rPr>
              <a:t>Visible wear (frays, cracks, chips)</a:t>
            </a:r>
          </a:p>
          <a:p>
            <a:pPr algn="just"/>
            <a:r>
              <a:rPr lang="en-US" dirty="0" smtClean="0">
                <a:solidFill>
                  <a:srgbClr val="FF0000"/>
                </a:solidFill>
              </a:rPr>
              <a:t>Modifications and jury rigged repairs</a:t>
            </a:r>
          </a:p>
          <a:p>
            <a:pPr algn="just"/>
            <a:r>
              <a:rPr lang="en-US" dirty="0" smtClean="0">
                <a:solidFill>
                  <a:srgbClr val="FF0000"/>
                </a:solidFill>
              </a:rPr>
              <a:t>Kinked hoses</a:t>
            </a:r>
          </a:p>
          <a:p>
            <a:pPr algn="just"/>
            <a:endParaRPr lang="en-US" dirty="0" smtClean="0">
              <a:solidFill>
                <a:srgbClr val="FF0000"/>
              </a:solidFill>
            </a:endParaRPr>
          </a:p>
          <a:p>
            <a:pPr marL="0" indent="0" algn="just">
              <a:buNone/>
            </a:pPr>
            <a:endParaRPr lang="en-US" b="1" dirty="0" smtClean="0">
              <a:solidFill>
                <a:srgbClr val="00B050"/>
              </a:solidFill>
            </a:endParaRPr>
          </a:p>
          <a:p>
            <a:pPr marL="0" indent="0" algn="just">
              <a:buNone/>
            </a:pPr>
            <a:r>
              <a:rPr lang="en-US" b="1" dirty="0" smtClean="0">
                <a:solidFill>
                  <a:srgbClr val="00B050"/>
                </a:solidFill>
              </a:rPr>
              <a:t>Green Lights (Proceed with caution):</a:t>
            </a:r>
          </a:p>
          <a:p>
            <a:pPr algn="just"/>
            <a:r>
              <a:rPr lang="en-US" dirty="0" smtClean="0">
                <a:solidFill>
                  <a:srgbClr val="00B050"/>
                </a:solidFill>
              </a:rPr>
              <a:t>Proper fittings</a:t>
            </a:r>
          </a:p>
          <a:p>
            <a:pPr algn="just"/>
            <a:r>
              <a:rPr lang="en-US" dirty="0" smtClean="0">
                <a:solidFill>
                  <a:srgbClr val="00B050"/>
                </a:solidFill>
              </a:rPr>
              <a:t>Whip checks, kink protectors in place</a:t>
            </a:r>
          </a:p>
          <a:p>
            <a:pPr algn="just"/>
            <a:r>
              <a:rPr lang="en-US" dirty="0" smtClean="0">
                <a:solidFill>
                  <a:srgbClr val="00B050"/>
                </a:solidFill>
              </a:rPr>
              <a:t>Kill switches work</a:t>
            </a:r>
          </a:p>
          <a:p>
            <a:pPr algn="just"/>
            <a:endParaRPr lang="en-US" dirty="0" smtClean="0">
              <a:solidFill>
                <a:srgbClr val="00B050"/>
              </a:solidFill>
            </a:endParaRPr>
          </a:p>
          <a:p>
            <a:pPr marL="0" indent="0" algn="just">
              <a:buNone/>
            </a:pPr>
            <a:endParaRPr lang="en-US" dirty="0" smtClean="0">
              <a:solidFill>
                <a:srgbClr val="FF0000"/>
              </a:solidFill>
            </a:endParaRPr>
          </a:p>
          <a:p>
            <a:pPr algn="just"/>
            <a:r>
              <a:rPr lang="en-US" dirty="0" smtClean="0">
                <a:solidFill>
                  <a:srgbClr val="FF0000"/>
                </a:solidFill>
              </a:rPr>
              <a:t>Undersized or underrated fittings</a:t>
            </a:r>
          </a:p>
          <a:p>
            <a:pPr algn="just"/>
            <a:r>
              <a:rPr lang="en-US" dirty="0" smtClean="0">
                <a:solidFill>
                  <a:srgbClr val="FF0000"/>
                </a:solidFill>
              </a:rPr>
              <a:t>Worm gear hose clamps</a:t>
            </a:r>
          </a:p>
          <a:p>
            <a:pPr algn="just"/>
            <a:r>
              <a:rPr lang="en-US" dirty="0" smtClean="0">
                <a:solidFill>
                  <a:srgbClr val="FF0000"/>
                </a:solidFill>
              </a:rPr>
              <a:t>Leaky connections in air hoses (listen and watch for signs of rushing air)</a:t>
            </a:r>
          </a:p>
          <a:p>
            <a:pPr algn="just"/>
            <a:r>
              <a:rPr lang="en-US" dirty="0" smtClean="0">
                <a:solidFill>
                  <a:srgbClr val="FF0000"/>
                </a:solidFill>
              </a:rPr>
              <a:t>Missing components or safety features (kill switches, whip checks etc.)</a:t>
            </a:r>
          </a:p>
          <a:p>
            <a:pPr algn="just"/>
            <a:endParaRPr lang="en-US" dirty="0" smtClean="0">
              <a:solidFill>
                <a:srgbClr val="00B050"/>
              </a:solidFill>
            </a:endParaRPr>
          </a:p>
          <a:p>
            <a:pPr algn="just"/>
            <a:r>
              <a:rPr lang="en-US" dirty="0" smtClean="0">
                <a:solidFill>
                  <a:srgbClr val="00B050"/>
                </a:solidFill>
              </a:rPr>
              <a:t>Properly rated high pressure fittings</a:t>
            </a:r>
          </a:p>
          <a:p>
            <a:pPr algn="just"/>
            <a:r>
              <a:rPr lang="en-US" dirty="0" smtClean="0">
                <a:solidFill>
                  <a:srgbClr val="00B050"/>
                </a:solidFill>
              </a:rPr>
              <a:t>Hydraulically tightened hose clamps</a:t>
            </a:r>
          </a:p>
          <a:p>
            <a:pPr algn="just"/>
            <a:r>
              <a:rPr lang="en-US" dirty="0" smtClean="0">
                <a:solidFill>
                  <a:srgbClr val="00B050"/>
                </a:solidFill>
              </a:rPr>
              <a:t>All valves operate as designed</a:t>
            </a:r>
          </a:p>
          <a:p>
            <a:pPr algn="just"/>
            <a:r>
              <a:rPr lang="en-US" dirty="0" smtClean="0">
                <a:solidFill>
                  <a:srgbClr val="00B050"/>
                </a:solidFill>
              </a:rPr>
              <a:t>System free of leaks</a:t>
            </a:r>
          </a:p>
        </p:txBody>
      </p:sp>
    </p:spTree>
    <p:extLst>
      <p:ext uri="{BB962C8B-B14F-4D97-AF65-F5344CB8AC3E}">
        <p14:creationId xmlns:p14="http://schemas.microsoft.com/office/powerpoint/2010/main" xmlns="" val="31357941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In Closing</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28</a:t>
            </a:fld>
            <a:endParaRPr lang="en-US" dirty="0">
              <a:solidFill>
                <a:prstClr val="black"/>
              </a:solidFill>
            </a:endParaRPr>
          </a:p>
        </p:txBody>
      </p:sp>
      <p:sp>
        <p:nvSpPr>
          <p:cNvPr id="4" name="Text Placeholder 3"/>
          <p:cNvSpPr>
            <a:spLocks noGrp="1"/>
          </p:cNvSpPr>
          <p:nvPr>
            <p:ph type="body" sz="quarter" idx="11"/>
          </p:nvPr>
        </p:nvSpPr>
        <p:spPr>
          <a:xfrm>
            <a:off x="346077" y="982536"/>
            <a:ext cx="8440738" cy="5113337"/>
          </a:xfrm>
        </p:spPr>
        <p:txBody>
          <a:bodyPr numCol="2"/>
          <a:lstStyle/>
          <a:p>
            <a:pPr algn="just"/>
            <a:r>
              <a:rPr lang="en-US" dirty="0" smtClean="0"/>
              <a:t>Become familiar with the various aspects of air knifing and the protective measures that can be taken.</a:t>
            </a:r>
          </a:p>
          <a:p>
            <a:pPr algn="just"/>
            <a:r>
              <a:rPr lang="en-US" b="1" dirty="0" smtClean="0">
                <a:solidFill>
                  <a:srgbClr val="FF0000"/>
                </a:solidFill>
              </a:rPr>
              <a:t>Ask the air knife operator questions!</a:t>
            </a:r>
            <a:r>
              <a:rPr lang="en-US" dirty="0" smtClean="0"/>
              <a:t>  Ask the operator to explain the equipment, how it works and if any modifications have been made to the equipment.</a:t>
            </a:r>
          </a:p>
          <a:p>
            <a:pPr algn="just"/>
            <a:r>
              <a:rPr lang="en-US" dirty="0" smtClean="0"/>
              <a:t>If something doesn’t seem right or look right, please STOP WORK and contact your supervisor, manager or safety personnel for advice.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59956" y="4609384"/>
            <a:ext cx="3076575" cy="1485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77352" y="1284193"/>
            <a:ext cx="3261673" cy="214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576928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Questions</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29</a:t>
            </a:fld>
            <a:endParaRPr lang="en-US" dirty="0">
              <a:solidFill>
                <a:prstClr val="black"/>
              </a:solidFill>
            </a:endParaRPr>
          </a:p>
        </p:txBody>
      </p:sp>
      <p:sp>
        <p:nvSpPr>
          <p:cNvPr id="7" name="Title 1"/>
          <p:cNvSpPr txBox="1">
            <a:spLocks/>
          </p:cNvSpPr>
          <p:nvPr/>
        </p:nvSpPr>
        <p:spPr bwMode="auto">
          <a:xfrm>
            <a:off x="2382600" y="2693770"/>
            <a:ext cx="4551600"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t>QUESTIONS?  COMMENTS?</a:t>
            </a:r>
            <a:endParaRPr lang="en-US" dirty="0"/>
          </a:p>
        </p:txBody>
      </p:sp>
    </p:spTree>
    <p:extLst>
      <p:ext uri="{BB962C8B-B14F-4D97-AF65-F5344CB8AC3E}">
        <p14:creationId xmlns:p14="http://schemas.microsoft.com/office/powerpoint/2010/main" xmlns="" val="2732420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Placeholder 3"/>
          <p:cNvSpPr txBox="1">
            <a:spLocks/>
          </p:cNvSpPr>
          <p:nvPr/>
        </p:nvSpPr>
        <p:spPr>
          <a:xfrm>
            <a:off x="346076" y="1049338"/>
            <a:ext cx="8440737" cy="1102191"/>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0" dirty="0" smtClean="0"/>
              <a:t>Although a whip check was installed, the operator was sufficiently close to the connection when the hose detached, and the </a:t>
            </a:r>
            <a:r>
              <a:rPr lang="en-US" b="0" dirty="0"/>
              <a:t>hose struck the </a:t>
            </a:r>
            <a:r>
              <a:rPr lang="en-US" b="0" dirty="0" smtClean="0"/>
              <a:t>operator on </a:t>
            </a:r>
            <a:r>
              <a:rPr lang="en-US" b="0" dirty="0"/>
              <a:t>the left ear and across </a:t>
            </a:r>
            <a:r>
              <a:rPr lang="en-US" b="0" dirty="0" smtClean="0"/>
              <a:t>the </a:t>
            </a:r>
            <a:r>
              <a:rPr lang="en-US" b="0" dirty="0"/>
              <a:t>chest</a:t>
            </a:r>
            <a:r>
              <a:rPr lang="en-US" b="0" dirty="0" smtClean="0"/>
              <a:t>. </a:t>
            </a:r>
          </a:p>
        </p:txBody>
      </p:sp>
      <p:sp>
        <p:nvSpPr>
          <p:cNvPr id="11" name="Title 1"/>
          <p:cNvSpPr>
            <a:spLocks noGrp="1"/>
          </p:cNvSpPr>
          <p:nvPr>
            <p:ph type="title"/>
          </p:nvPr>
        </p:nvSpPr>
        <p:spPr>
          <a:xfrm>
            <a:off x="346077" y="0"/>
            <a:ext cx="8440736" cy="750888"/>
          </a:xfrm>
        </p:spPr>
        <p:txBody>
          <a:bodyPr/>
          <a:lstStyle/>
          <a:p>
            <a:r>
              <a:rPr lang="en-US" dirty="0">
                <a:solidFill>
                  <a:srgbClr val="FF9201"/>
                </a:solidFill>
              </a:rPr>
              <a:t>■</a:t>
            </a:r>
            <a:r>
              <a:rPr lang="en-US" dirty="0"/>
              <a:t> </a:t>
            </a:r>
            <a:r>
              <a:rPr lang="en-US" dirty="0" smtClean="0">
                <a:solidFill>
                  <a:schemeClr val="tx2"/>
                </a:solidFill>
              </a:rPr>
              <a:t>What Happened?</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2555" y="2316184"/>
            <a:ext cx="2017713" cy="2689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 Placeholder 3"/>
          <p:cNvSpPr txBox="1">
            <a:spLocks/>
          </p:cNvSpPr>
          <p:nvPr/>
        </p:nvSpPr>
        <p:spPr>
          <a:xfrm>
            <a:off x="346076" y="5355223"/>
            <a:ext cx="8440737" cy="489766"/>
          </a:xfrm>
          <a:prstGeom prst="rect">
            <a:avLst/>
          </a:prstGeom>
        </p:spPr>
        <p:txBody>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0" dirty="0" smtClean="0"/>
              <a:t>A </a:t>
            </a:r>
            <a:r>
              <a:rPr lang="en-US" b="0" dirty="0"/>
              <a:t>m</a:t>
            </a:r>
            <a:r>
              <a:rPr lang="en-US" b="0" dirty="0" smtClean="0"/>
              <a:t>edical evaluation indicated the operator sustained a ruptured ear drum.</a:t>
            </a:r>
            <a:endParaRPr lang="en-US" b="0" dirty="0"/>
          </a:p>
        </p:txBody>
      </p:sp>
    </p:spTree>
    <p:extLst>
      <p:ext uri="{BB962C8B-B14F-4D97-AF65-F5344CB8AC3E}">
        <p14:creationId xmlns:p14="http://schemas.microsoft.com/office/powerpoint/2010/main" xmlns="" val="1311857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Question</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4</a:t>
            </a:fld>
            <a:endParaRPr lang="en-US" dirty="0">
              <a:solidFill>
                <a:prstClr val="black"/>
              </a:solidFill>
            </a:endParaRPr>
          </a:p>
        </p:txBody>
      </p:sp>
      <p:sp>
        <p:nvSpPr>
          <p:cNvPr id="4" name="Text Placeholder 3"/>
          <p:cNvSpPr>
            <a:spLocks noGrp="1"/>
          </p:cNvSpPr>
          <p:nvPr>
            <p:ph type="body" sz="quarter" idx="11"/>
          </p:nvPr>
        </p:nvSpPr>
        <p:spPr>
          <a:xfrm>
            <a:off x="346076" y="2373062"/>
            <a:ext cx="8440737" cy="710825"/>
          </a:xfrm>
        </p:spPr>
        <p:txBody>
          <a:bodyPr/>
          <a:lstStyle/>
          <a:p>
            <a:pPr marL="0" indent="0">
              <a:buNone/>
            </a:pPr>
            <a:r>
              <a:rPr lang="en-US" altLang="en-US" dirty="0" smtClean="0"/>
              <a:t>           If you were on site:</a:t>
            </a:r>
          </a:p>
        </p:txBody>
      </p:sp>
      <p:sp>
        <p:nvSpPr>
          <p:cNvPr id="7" name="Text Placeholder 3"/>
          <p:cNvSpPr txBox="1">
            <a:spLocks/>
          </p:cNvSpPr>
          <p:nvPr/>
        </p:nvSpPr>
        <p:spPr bwMode="auto">
          <a:xfrm>
            <a:off x="346077" y="4406181"/>
            <a:ext cx="8440737" cy="646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b="0" dirty="0" smtClean="0"/>
              <a:t>What could have been done to prevent this </a:t>
            </a:r>
            <a:r>
              <a:rPr lang="en-US" altLang="en-US" b="0" dirty="0"/>
              <a:t>incident from happening?</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01440" y="2247072"/>
            <a:ext cx="1798637" cy="162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5464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4312024" y="1447800"/>
            <a:ext cx="4450976" cy="4953000"/>
          </a:xfrm>
        </p:spPr>
        <p:txBody>
          <a:bodyPr/>
          <a:lstStyle/>
          <a:p>
            <a:pPr algn="just" eaLnBrk="1" hangingPunct="1">
              <a:lnSpc>
                <a:spcPct val="80000"/>
              </a:lnSpc>
            </a:pPr>
            <a:r>
              <a:rPr lang="en-US" altLang="en-US" sz="1800" dirty="0" smtClean="0"/>
              <a:t>Non-destructive excavation technology has been used, in one form or another, since at least the 1950’s, but only in recent years has its versatility been realized.</a:t>
            </a:r>
          </a:p>
          <a:p>
            <a:pPr marL="0" indent="0" algn="just" eaLnBrk="1" hangingPunct="1">
              <a:lnSpc>
                <a:spcPct val="80000"/>
              </a:lnSpc>
              <a:buNone/>
            </a:pPr>
            <a:r>
              <a:rPr lang="en-US" altLang="en-US" sz="1800" dirty="0" smtClean="0"/>
              <a:t> </a:t>
            </a:r>
          </a:p>
          <a:p>
            <a:pPr algn="just" eaLnBrk="1" hangingPunct="1">
              <a:lnSpc>
                <a:spcPct val="80000"/>
              </a:lnSpc>
            </a:pPr>
            <a:r>
              <a:rPr lang="en-US" altLang="en-US" sz="1800" dirty="0" smtClean="0"/>
              <a:t>Major oil companies have implemented the use of non-destructive borehole clearance methods or “</a:t>
            </a:r>
            <a:r>
              <a:rPr lang="en-US" altLang="en-US" sz="1800" dirty="0" smtClean="0"/>
              <a:t>day lighting</a:t>
            </a:r>
            <a:r>
              <a:rPr lang="en-US" altLang="en-US" sz="1800" dirty="0" smtClean="0"/>
              <a:t>” since the late 1990’s.</a:t>
            </a:r>
          </a:p>
          <a:p>
            <a:pPr marL="0" indent="0" algn="just" eaLnBrk="1" hangingPunct="1">
              <a:lnSpc>
                <a:spcPct val="80000"/>
              </a:lnSpc>
              <a:buNone/>
            </a:pPr>
            <a:endParaRPr lang="en-US" altLang="en-US" sz="1800" dirty="0" smtClean="0">
              <a:solidFill>
                <a:srgbClr val="FFCC00"/>
              </a:solidFill>
            </a:endParaRPr>
          </a:p>
          <a:p>
            <a:pPr algn="just" eaLnBrk="1" hangingPunct="1">
              <a:lnSpc>
                <a:spcPct val="80000"/>
              </a:lnSpc>
            </a:pPr>
            <a:r>
              <a:rPr lang="en-US" altLang="en-US" sz="1800" dirty="0" smtClean="0"/>
              <a:t>Non-destructive excavation or borehole clearance is one of the safest, easiest and most cost effective ways to locate and avoid damaging underground utilities.  </a:t>
            </a:r>
            <a:endParaRPr lang="en-US" altLang="en-US" sz="2800" dirty="0" smtClean="0"/>
          </a:p>
        </p:txBody>
      </p:sp>
      <p:pic>
        <p:nvPicPr>
          <p:cNvPr id="4101" name="Picture 5" descr="USA Mark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1380555"/>
            <a:ext cx="317182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Introduction</a:t>
            </a:r>
            <a:endParaRPr lang="en-US" dirty="0"/>
          </a:p>
        </p:txBody>
      </p:sp>
    </p:spTree>
    <p:extLst>
      <p:ext uri="{BB962C8B-B14F-4D97-AF65-F5344CB8AC3E}">
        <p14:creationId xmlns:p14="http://schemas.microsoft.com/office/powerpoint/2010/main" xmlns="" val="3954946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544044" y="1341429"/>
            <a:ext cx="3499782" cy="3204883"/>
          </a:xfrm>
        </p:spPr>
        <p:txBody>
          <a:bodyPr/>
          <a:lstStyle/>
          <a:p>
            <a:pPr marL="0" indent="0" algn="just">
              <a:buNone/>
            </a:pPr>
            <a:r>
              <a:rPr lang="en-US" sz="1800" dirty="0" smtClean="0"/>
              <a:t>Non-destructive utility clearance may be required </a:t>
            </a:r>
            <a:r>
              <a:rPr lang="en-US" sz="1800" dirty="0"/>
              <a:t>prior to drilling or excavating in high risk locations, including retail service stations (SMS 034). </a:t>
            </a:r>
            <a:endParaRPr lang="en-US" sz="1800" dirty="0" smtClean="0"/>
          </a:p>
          <a:p>
            <a:pPr marL="0" indent="0">
              <a:buNone/>
            </a:pPr>
            <a:endParaRPr lang="en-US" sz="1800" dirty="0"/>
          </a:p>
          <a:p>
            <a:pPr marL="0" indent="0" algn="just">
              <a:buNone/>
            </a:pPr>
            <a:r>
              <a:rPr lang="en-US" sz="1800" dirty="0" smtClean="0"/>
              <a:t>To </a:t>
            </a:r>
            <a:r>
              <a:rPr lang="en-US" sz="1800" dirty="0"/>
              <a:t>perform this task in a safe and timely manner the current industry standard is to </a:t>
            </a:r>
            <a:r>
              <a:rPr lang="en-US" sz="1800" dirty="0" smtClean="0"/>
              <a:t>utilize vacuum </a:t>
            </a:r>
            <a:r>
              <a:rPr lang="en-US" sz="1800" dirty="0"/>
              <a:t>excavation technology.</a:t>
            </a:r>
          </a:p>
        </p:txBody>
      </p:sp>
      <p:sp>
        <p:nvSpPr>
          <p:cNvPr id="5" name="Title 1"/>
          <p:cNvSpPr txBox="1">
            <a:spLocks/>
          </p:cNvSpPr>
          <p:nvPr/>
        </p:nvSpPr>
        <p:spPr bwMode="auto">
          <a:xfrm>
            <a:off x="346077" y="0"/>
            <a:ext cx="8440736" cy="75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32141"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b="1" kern="1200">
                <a:solidFill>
                  <a:schemeClr val="tx1"/>
                </a:solidFill>
                <a:latin typeface="Arial" pitchFamily="-105" charset="0"/>
                <a:ea typeface="ＭＳ Ｐゴシック" pitchFamily="-105" charset="-128"/>
                <a:cs typeface="ＭＳ Ｐゴシック" pitchFamily="-105" charset="-128"/>
              </a:defRPr>
            </a:lvl1pPr>
            <a:lvl2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2pPr>
            <a:lvl3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3pPr>
            <a:lvl4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4pPr>
            <a:lvl5pPr algn="l" defTabSz="457200" rtl="0" eaLnBrk="0" fontAlgn="base" hangingPunct="0">
              <a:lnSpc>
                <a:spcPct val="90000"/>
              </a:lnSpc>
              <a:spcBef>
                <a:spcPct val="0"/>
              </a:spcBef>
              <a:spcAft>
                <a:spcPct val="0"/>
              </a:spcAft>
              <a:defRPr sz="2800" b="1">
                <a:solidFill>
                  <a:schemeClr val="tx1"/>
                </a:solidFill>
                <a:latin typeface="Arial" pitchFamily="-105" charset="0"/>
                <a:ea typeface="ＭＳ Ｐゴシック" pitchFamily="-105" charset="-128"/>
                <a:cs typeface="ＭＳ Ｐゴシック" pitchFamily="-105" charset="-128"/>
              </a:defRPr>
            </a:lvl5pPr>
            <a:lvl6pPr marL="4572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6pPr>
            <a:lvl7pPr marL="9144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7pPr>
            <a:lvl8pPr marL="13716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8pPr>
            <a:lvl9pPr marL="1828800" algn="ctr" defTabSz="457200" rtl="0" eaLnBrk="1" fontAlgn="base" hangingPunct="1">
              <a:spcBef>
                <a:spcPct val="0"/>
              </a:spcBef>
              <a:spcAft>
                <a:spcPct val="0"/>
              </a:spcAft>
              <a:defRPr sz="4400">
                <a:solidFill>
                  <a:schemeClr val="tx1"/>
                </a:solidFill>
                <a:latin typeface="Arial" pitchFamily="-105" charset="0"/>
                <a:ea typeface="ＭＳ Ｐゴシック" pitchFamily="-105" charset="-128"/>
                <a:cs typeface="ＭＳ Ｐゴシック" pitchFamily="-105" charset="-128"/>
              </a:defRPr>
            </a:lvl9pPr>
          </a:lstStyle>
          <a:p>
            <a:r>
              <a:rPr lang="en-US" dirty="0" smtClean="0">
                <a:solidFill>
                  <a:srgbClr val="FF9201"/>
                </a:solidFill>
              </a:rPr>
              <a:t>■</a:t>
            </a:r>
            <a:r>
              <a:rPr lang="en-US" dirty="0" smtClean="0"/>
              <a:t> </a:t>
            </a:r>
            <a:r>
              <a:rPr lang="en-US" dirty="0" smtClean="0">
                <a:solidFill>
                  <a:schemeClr val="tx2"/>
                </a:solidFill>
              </a:rPr>
              <a:t>Introduction</a:t>
            </a:r>
            <a:endParaRPr lang="en-US" dirty="0"/>
          </a:p>
        </p:txBody>
      </p:sp>
      <p:pic>
        <p:nvPicPr>
          <p:cNvPr id="6" name="Picture Placeholder 10"/>
          <p:cNvPicPr>
            <a:picLocks/>
          </p:cNvPicPr>
          <p:nvPr/>
        </p:nvPicPr>
        <p:blipFill rotWithShape="1">
          <a:blip r:embed="rId3">
            <a:extLst>
              <a:ext uri="{28A0092B-C50C-407E-A947-70E740481C1C}">
                <a14:useLocalDpi xmlns:a14="http://schemas.microsoft.com/office/drawing/2010/main" xmlns="" val="0"/>
              </a:ext>
            </a:extLst>
          </a:blip>
          <a:srcRect l="-7001" t="259" r="-3706" b="3706"/>
          <a:stretch/>
        </p:blipFill>
        <p:spPr>
          <a:xfrm>
            <a:off x="4468404" y="2215299"/>
            <a:ext cx="4666172" cy="3762661"/>
          </a:xfrm>
          <a:prstGeom prst="rect">
            <a:avLst/>
          </a:prstGeom>
        </p:spPr>
      </p:pic>
    </p:spTree>
    <p:extLst>
      <p:ext uri="{BB962C8B-B14F-4D97-AF65-F5344CB8AC3E}">
        <p14:creationId xmlns:p14="http://schemas.microsoft.com/office/powerpoint/2010/main" xmlns="" val="4268079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Equipment</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7</a:t>
            </a:fld>
            <a:endParaRPr lang="en-US" dirty="0">
              <a:solidFill>
                <a:prstClr val="black"/>
              </a:solidFill>
            </a:endParaRPr>
          </a:p>
        </p:txBody>
      </p:sp>
      <p:sp>
        <p:nvSpPr>
          <p:cNvPr id="4" name="Text Placeholder 3"/>
          <p:cNvSpPr>
            <a:spLocks noGrp="1"/>
          </p:cNvSpPr>
          <p:nvPr>
            <p:ph type="body" sz="quarter" idx="11"/>
          </p:nvPr>
        </p:nvSpPr>
        <p:spPr>
          <a:xfrm>
            <a:off x="346076" y="876823"/>
            <a:ext cx="4560902" cy="3052382"/>
          </a:xfrm>
        </p:spPr>
        <p:txBody>
          <a:bodyPr/>
          <a:lstStyle/>
          <a:p>
            <a:pPr marL="0" indent="0">
              <a:buNone/>
            </a:pPr>
            <a:endParaRPr lang="en-US" dirty="0" smtClean="0"/>
          </a:p>
          <a:p>
            <a:pPr marL="0" indent="0">
              <a:buNone/>
            </a:pPr>
            <a:r>
              <a:rPr lang="en-US" dirty="0" smtClean="0"/>
              <a:t>Non-destructive borehole clearance or “</a:t>
            </a:r>
            <a:r>
              <a:rPr lang="en-US" dirty="0" err="1" smtClean="0"/>
              <a:t>daylighting</a:t>
            </a:r>
            <a:r>
              <a:rPr lang="en-US" dirty="0" smtClean="0"/>
              <a:t>” can be achieved using a number of different methods and equipment.</a:t>
            </a:r>
          </a:p>
          <a:p>
            <a:pPr marL="0" indent="0">
              <a:buNone/>
            </a:pPr>
            <a:endParaRPr lang="en-US" dirty="0"/>
          </a:p>
          <a:p>
            <a:pPr marL="0" indent="0">
              <a:buNone/>
            </a:pPr>
            <a:r>
              <a:rPr lang="en-US" dirty="0" smtClean="0"/>
              <a:t>Equipment may include truck-mounted equipment such as </a:t>
            </a:r>
            <a:r>
              <a:rPr lang="en-US" dirty="0" err="1" smtClean="0"/>
              <a:t>vac</a:t>
            </a:r>
            <a:r>
              <a:rPr lang="en-US" dirty="0" smtClean="0"/>
              <a:t> trucks, or tow behind vacuum equipment, or air compressor driven vacuum systems</a:t>
            </a:r>
            <a:r>
              <a:rPr lang="en-US" sz="1600" dirty="0" smtClean="0"/>
              <a:t>.</a:t>
            </a:r>
          </a:p>
          <a:p>
            <a:pPr marL="0" indent="0">
              <a:buNone/>
            </a:pPr>
            <a:endParaRPr lang="en-US" dirty="0" smtClean="0"/>
          </a:p>
          <a:p>
            <a:pPr marL="0" indent="0">
              <a:buNone/>
            </a:pPr>
            <a:endParaRPr lang="en-US" dirty="0"/>
          </a:p>
          <a:p>
            <a:pPr marL="0" indent="0">
              <a:buNone/>
            </a:pPr>
            <a:endParaRPr lang="en-US" dirty="0"/>
          </a:p>
          <a:p>
            <a:endParaRPr lang="en-US" dirty="0"/>
          </a:p>
        </p:txBody>
      </p:sp>
      <p:pic>
        <p:nvPicPr>
          <p:cNvPr id="2050" name="Picture 2" descr="http://stockdrilling.com/images/YearsOfServiceImages/AirKnife.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81270" y="814067"/>
            <a:ext cx="3605543" cy="270415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www.u-p-i.com/0d2c382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72564" y="4276168"/>
            <a:ext cx="2697234" cy="17981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ditchwitch.com/sites/default/files/styles/popup/public/pictures/FX25%20_210.jpg?itok=3RmrLUX-"/>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81270" y="3670629"/>
            <a:ext cx="3605543" cy="2403695"/>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www.turbodigger.com.au/WebRoot/ecshared01/Shops/turbodigger/4FF6/3549/585E/A190/3EC3/AC10/0040/734A/lance1.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9351" y="4276168"/>
            <a:ext cx="1798155" cy="17981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1857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Common Non-Destructive Methods</a:t>
            </a:r>
            <a:endParaRPr lang="en-US" dirty="0"/>
          </a:p>
        </p:txBody>
      </p:sp>
      <p:sp>
        <p:nvSpPr>
          <p:cNvPr id="3" name="Slide Number Placeholder 2"/>
          <p:cNvSpPr>
            <a:spLocks noGrp="1"/>
          </p:cNvSpPr>
          <p:nvPr>
            <p:ph type="sldNum" sz="quarter" idx="10"/>
          </p:nvPr>
        </p:nvSpPr>
        <p:spPr/>
        <p:txBody>
          <a:bodyPr/>
          <a:lstStyle/>
          <a:p>
            <a:fld id="{5FB83853-9EB0-42FB-97B1-764F3C588DAE}" type="slidenum">
              <a:rPr lang="en-US" smtClean="0">
                <a:solidFill>
                  <a:prstClr val="black"/>
                </a:solidFill>
              </a:rPr>
              <a:pPr/>
              <a:t>8</a:t>
            </a:fld>
            <a:endParaRPr lang="en-US" dirty="0">
              <a:solidFill>
                <a:prstClr val="black"/>
              </a:solidFill>
            </a:endParaRPr>
          </a:p>
        </p:txBody>
      </p:sp>
      <p:sp>
        <p:nvSpPr>
          <p:cNvPr id="13" name="Text Placeholder 3"/>
          <p:cNvSpPr txBox="1">
            <a:spLocks/>
          </p:cNvSpPr>
          <p:nvPr/>
        </p:nvSpPr>
        <p:spPr bwMode="auto">
          <a:xfrm>
            <a:off x="4852398" y="1045621"/>
            <a:ext cx="3620169" cy="202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b="0" dirty="0"/>
              <a:t>Hydro-vacuum excavation or “</a:t>
            </a:r>
            <a:r>
              <a:rPr lang="en-US" b="0" dirty="0" err="1"/>
              <a:t>Hydrovac</a:t>
            </a:r>
            <a:r>
              <a:rPr lang="en-US" b="0" dirty="0"/>
              <a:t>” </a:t>
            </a:r>
            <a:r>
              <a:rPr lang="en-US" b="0" dirty="0" smtClean="0"/>
              <a:t>excavation is a method of </a:t>
            </a:r>
            <a:r>
              <a:rPr lang="en-US" b="0" dirty="0" err="1" smtClean="0"/>
              <a:t>daylighting</a:t>
            </a:r>
            <a:r>
              <a:rPr lang="en-US" b="0" dirty="0" smtClean="0"/>
              <a:t> similar to Air </a:t>
            </a:r>
            <a:r>
              <a:rPr lang="en-US" b="0" dirty="0"/>
              <a:t>Knifing </a:t>
            </a:r>
            <a:r>
              <a:rPr lang="en-US" b="0" dirty="0" smtClean="0"/>
              <a:t>but uses </a:t>
            </a:r>
            <a:r>
              <a:rPr lang="en-US" b="0" dirty="0"/>
              <a:t>high-pressure water (instead of </a:t>
            </a:r>
            <a:r>
              <a:rPr lang="en-US" b="0" dirty="0" smtClean="0"/>
              <a:t>high-pressure </a:t>
            </a:r>
            <a:r>
              <a:rPr lang="en-US" b="0" dirty="0"/>
              <a:t>air) to loosen or dislodge material.</a:t>
            </a:r>
          </a:p>
        </p:txBody>
      </p:sp>
      <p:sp>
        <p:nvSpPr>
          <p:cNvPr id="15" name="Text Placeholder 3"/>
          <p:cNvSpPr txBox="1">
            <a:spLocks/>
          </p:cNvSpPr>
          <p:nvPr/>
        </p:nvSpPr>
        <p:spPr bwMode="auto">
          <a:xfrm>
            <a:off x="346077" y="1047009"/>
            <a:ext cx="3707449" cy="2063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b="0" dirty="0"/>
              <a:t>Air Knifing, Vacuum Excavation or “</a:t>
            </a:r>
            <a:r>
              <a:rPr lang="en-US" b="0" dirty="0" err="1"/>
              <a:t>Vacs-cavation</a:t>
            </a:r>
            <a:r>
              <a:rPr lang="en-US" b="0" dirty="0"/>
              <a:t>” is a method of </a:t>
            </a:r>
            <a:r>
              <a:rPr lang="en-US" b="0" dirty="0" err="1"/>
              <a:t>daylighting</a:t>
            </a:r>
            <a:r>
              <a:rPr lang="en-US" b="0" dirty="0"/>
              <a:t> that utilizes </a:t>
            </a:r>
            <a:r>
              <a:rPr lang="en-US" b="0" dirty="0" smtClean="0"/>
              <a:t>a </a:t>
            </a:r>
            <a:r>
              <a:rPr lang="en-US" b="0" dirty="0"/>
              <a:t>high-pressure air </a:t>
            </a:r>
            <a:r>
              <a:rPr lang="en-US" b="0" dirty="0" smtClean="0"/>
              <a:t>lance or wand </a:t>
            </a:r>
            <a:r>
              <a:rPr lang="en-US" b="0" dirty="0"/>
              <a:t>to loosen or dislodge materials and a vacuum </a:t>
            </a:r>
            <a:r>
              <a:rPr lang="en-US" b="0" dirty="0" smtClean="0"/>
              <a:t>hose to </a:t>
            </a:r>
            <a:r>
              <a:rPr lang="en-US" b="0" dirty="0"/>
              <a:t>extract </a:t>
            </a:r>
            <a:r>
              <a:rPr lang="en-US" b="0" dirty="0" smtClean="0"/>
              <a:t>loosened materials from </a:t>
            </a:r>
            <a:r>
              <a:rPr lang="en-US" b="0" dirty="0"/>
              <a:t>below ground surface.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70113" y="3185846"/>
            <a:ext cx="4356193" cy="297994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6662482" y="5297864"/>
            <a:ext cx="2124331" cy="553998"/>
          </a:xfrm>
          <a:prstGeom prst="rect">
            <a:avLst/>
          </a:prstGeom>
          <a:noFill/>
        </p:spPr>
        <p:txBody>
          <a:bodyPr wrap="square" rtlCol="0">
            <a:spAutoFit/>
          </a:bodyPr>
          <a:lstStyle/>
          <a:p>
            <a:pPr algn="just"/>
            <a:r>
              <a:rPr lang="en-US" sz="1000" b="0" dirty="0" smtClean="0"/>
              <a:t>Note: Although this picture does not show it, gloves shall be worn while performing air knifing.</a:t>
            </a:r>
          </a:p>
        </p:txBody>
      </p:sp>
    </p:spTree>
    <p:extLst>
      <p:ext uri="{BB962C8B-B14F-4D97-AF65-F5344CB8AC3E}">
        <p14:creationId xmlns:p14="http://schemas.microsoft.com/office/powerpoint/2010/main" xmlns="" val="509504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9201"/>
                </a:solidFill>
              </a:rPr>
              <a:t>■</a:t>
            </a:r>
            <a:r>
              <a:rPr lang="en-US" dirty="0"/>
              <a:t> </a:t>
            </a:r>
            <a:r>
              <a:rPr lang="en-US" dirty="0" smtClean="0">
                <a:solidFill>
                  <a:schemeClr val="tx2"/>
                </a:solidFill>
              </a:rPr>
              <a:t>Non-Destructive Borehole Clearance</a:t>
            </a:r>
            <a:endParaRPr lang="en-US" dirty="0"/>
          </a:p>
        </p:txBody>
      </p:sp>
      <p:sp>
        <p:nvSpPr>
          <p:cNvPr id="6" name="Slide Number Placeholder 5"/>
          <p:cNvSpPr>
            <a:spLocks noGrp="1"/>
          </p:cNvSpPr>
          <p:nvPr>
            <p:ph type="sldNum" sz="quarter" idx="10"/>
          </p:nvPr>
        </p:nvSpPr>
        <p:spPr/>
        <p:txBody>
          <a:bodyPr/>
          <a:lstStyle/>
          <a:p>
            <a:fld id="{65A0D42E-3DDD-48ED-8383-D40D4D9C21A8}" type="slidenum">
              <a:rPr lang="en-US" smtClean="0"/>
              <a:pPr/>
              <a:t>9</a:t>
            </a:fld>
            <a:endParaRPr lang="en-US" dirty="0"/>
          </a:p>
        </p:txBody>
      </p:sp>
      <p:sp>
        <p:nvSpPr>
          <p:cNvPr id="4" name="Text Placeholder 3"/>
          <p:cNvSpPr>
            <a:spLocks noGrp="1"/>
          </p:cNvSpPr>
          <p:nvPr>
            <p:ph type="body" sz="quarter" idx="11"/>
          </p:nvPr>
        </p:nvSpPr>
        <p:spPr>
          <a:xfrm>
            <a:off x="498481" y="1049337"/>
            <a:ext cx="3670112" cy="4732898"/>
          </a:xfrm>
        </p:spPr>
        <p:txBody>
          <a:bodyPr/>
          <a:lstStyle/>
          <a:p>
            <a:pPr marL="0" indent="0" algn="just">
              <a:buNone/>
            </a:pPr>
            <a:r>
              <a:rPr lang="en-US" dirty="0" smtClean="0"/>
              <a:t>In general, there are two components to Air Knifing:</a:t>
            </a:r>
          </a:p>
          <a:p>
            <a:pPr marL="0" indent="0" algn="just">
              <a:buNone/>
            </a:pPr>
            <a:r>
              <a:rPr lang="en-US" dirty="0" smtClean="0"/>
              <a:t>1.  A lance or wand that delivers a high-pressure air stream </a:t>
            </a:r>
            <a:r>
              <a:rPr lang="en-US" dirty="0"/>
              <a:t>to break apart </a:t>
            </a:r>
            <a:r>
              <a:rPr lang="en-US" dirty="0" smtClean="0"/>
              <a:t>soil</a:t>
            </a:r>
          </a:p>
          <a:p>
            <a:pPr marL="0" indent="0" algn="just">
              <a:buNone/>
            </a:pPr>
            <a:r>
              <a:rPr lang="en-US" dirty="0"/>
              <a:t>2</a:t>
            </a:r>
            <a:r>
              <a:rPr lang="en-US" dirty="0" smtClean="0"/>
              <a:t>.  A vacuum hose used to collect loose soil and debris.</a:t>
            </a:r>
          </a:p>
          <a:p>
            <a:pPr marL="0" indent="0" algn="just">
              <a:buNone/>
            </a:pPr>
            <a:endParaRPr lang="en-US" dirty="0" smtClean="0"/>
          </a:p>
          <a:p>
            <a:pPr marL="0" indent="0" algn="just">
              <a:buNone/>
            </a:pPr>
            <a:endParaRPr lang="en-US" dirty="0" smtClean="0"/>
          </a:p>
          <a:p>
            <a:pPr marL="0" indent="0" algn="just">
              <a:buNone/>
            </a:pPr>
            <a:endParaRPr lang="en-US" dirty="0" smtClean="0"/>
          </a:p>
          <a:p>
            <a:pPr marL="0" indent="0" algn="just">
              <a:buNone/>
            </a:pPr>
            <a:r>
              <a:rPr lang="en-US" sz="1400" dirty="0" smtClean="0"/>
              <a:t>  NOTE:  </a:t>
            </a:r>
            <a:r>
              <a:rPr lang="en-US" sz="1400" dirty="0" err="1" smtClean="0"/>
              <a:t>hydrovac</a:t>
            </a:r>
            <a:r>
              <a:rPr lang="en-US" sz="1400" dirty="0" smtClean="0"/>
              <a:t> operations use high-pressure water, also delivered through a lance or wand.</a:t>
            </a:r>
          </a:p>
        </p:txBody>
      </p:sp>
      <p:pic>
        <p:nvPicPr>
          <p:cNvPr id="1026" name="Picture 2" descr="P:\Projects\49194900\Project Support\H&amp;S\Air Knife\Air knife diagram.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5753" y="1176951"/>
            <a:ext cx="4051926" cy="41148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3"/>
          <p:cNvSpPr txBox="1">
            <a:spLocks/>
          </p:cNvSpPr>
          <p:nvPr/>
        </p:nvSpPr>
        <p:spPr bwMode="auto">
          <a:xfrm>
            <a:off x="7596341" y="1943340"/>
            <a:ext cx="972623" cy="242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34950" indent="-234950" algn="l" defTabSz="457200" rtl="0" eaLnBrk="0" fontAlgn="base" hangingPunct="0">
              <a:spcBef>
                <a:spcPct val="50000"/>
              </a:spcBef>
              <a:spcAft>
                <a:spcPct val="0"/>
              </a:spcAft>
              <a:buClr>
                <a:schemeClr val="tx1"/>
              </a:buClr>
              <a:buSzPct val="110000"/>
              <a:buFont typeface="Arial" pitchFamily="34" charset="0"/>
              <a:buChar char="•"/>
              <a:defRPr sz="1800" kern="1200">
                <a:solidFill>
                  <a:schemeClr val="tx1"/>
                </a:solidFill>
                <a:latin typeface="Arial" pitchFamily="-105" charset="0"/>
                <a:ea typeface="ＭＳ Ｐゴシック" pitchFamily="-105" charset="-128"/>
                <a:cs typeface="ＭＳ Ｐゴシック" pitchFamily="-105" charset="-128"/>
              </a:defRPr>
            </a:lvl1pPr>
            <a:lvl2pPr marL="463550" indent="-176213" algn="l" defTabSz="457200" rtl="0" eaLnBrk="0" fontAlgn="base" hangingPunct="0">
              <a:spcBef>
                <a:spcPct val="50000"/>
              </a:spcBef>
              <a:spcAft>
                <a:spcPct val="0"/>
              </a:spcAft>
              <a:buClr>
                <a:schemeClr val="tx1"/>
              </a:buClr>
              <a:buFont typeface="Arial" pitchFamily="34" charset="0"/>
              <a:buChar char="•"/>
              <a:defRPr sz="1800" kern="1200">
                <a:solidFill>
                  <a:schemeClr val="tx1"/>
                </a:solidFill>
                <a:latin typeface="Arial" pitchFamily="-105" charset="0"/>
                <a:ea typeface="ＭＳ Ｐゴシック" pitchFamily="-105" charset="-128"/>
                <a:cs typeface="+mn-cs"/>
              </a:defRPr>
            </a:lvl2pPr>
            <a:lvl3pPr marL="741363" indent="-163513" algn="l" defTabSz="457200" rtl="0" eaLnBrk="0" fontAlgn="base" hangingPunct="0">
              <a:spcBef>
                <a:spcPct val="50000"/>
              </a:spcBef>
              <a:spcAft>
                <a:spcPct val="0"/>
              </a:spcAft>
              <a:buClr>
                <a:schemeClr val="tx1"/>
              </a:buClr>
              <a:buSzPct val="92000"/>
              <a:buFont typeface="Arial" pitchFamily="34" charset="0"/>
              <a:buChar char="•"/>
              <a:defRPr sz="1600" kern="1200">
                <a:solidFill>
                  <a:schemeClr val="tx1"/>
                </a:solidFill>
                <a:latin typeface="Arial" pitchFamily="-105" charset="0"/>
                <a:ea typeface="ＭＳ Ｐゴシック" pitchFamily="-105" charset="-128"/>
                <a:cs typeface="+mn-cs"/>
              </a:defRPr>
            </a:lvl3pPr>
            <a:lvl4pPr marL="1030288"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4pPr>
            <a:lvl5pPr marL="1319213" indent="-174625" algn="l" defTabSz="457200" rtl="0" eaLnBrk="0" fontAlgn="base" hangingPunct="0">
              <a:spcBef>
                <a:spcPct val="50000"/>
              </a:spcBef>
              <a:spcAft>
                <a:spcPct val="0"/>
              </a:spcAft>
              <a:buClr>
                <a:schemeClr val="tx1"/>
              </a:buClr>
              <a:buFont typeface="Arial" pitchFamily="34" charset="0"/>
              <a:buChar char="•"/>
              <a:defRPr sz="1600" kern="1200">
                <a:solidFill>
                  <a:schemeClr val="tx1"/>
                </a:solidFill>
                <a:latin typeface="Arial" pitchFamily="-105" charset="0"/>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1400" b="0" dirty="0" smtClean="0"/>
              <a:t> </a:t>
            </a:r>
            <a:r>
              <a:rPr lang="en-US" sz="1000" b="0" dirty="0" smtClean="0"/>
              <a:t>Ground Surface</a:t>
            </a:r>
          </a:p>
        </p:txBody>
      </p:sp>
      <p:cxnSp>
        <p:nvCxnSpPr>
          <p:cNvPr id="8" name="Straight Arrow Connector 3"/>
          <p:cNvCxnSpPr>
            <a:cxnSpLocks noChangeShapeType="1"/>
          </p:cNvCxnSpPr>
          <p:nvPr/>
        </p:nvCxnSpPr>
        <p:spPr bwMode="auto">
          <a:xfrm flipH="1">
            <a:off x="7041824" y="2073047"/>
            <a:ext cx="509046" cy="2"/>
          </a:xfrm>
          <a:prstGeom prst="straightConnector1">
            <a:avLst/>
          </a:prstGeom>
          <a:ln>
            <a:headEnd/>
            <a:tailEnd type="triangle" w="med" len="med"/>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3919505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2011.08 URS Presentation Template">
  <a:themeElements>
    <a:clrScheme name="Custom 1">
      <a:dk1>
        <a:sysClr val="windowText" lastClr="000000"/>
      </a:dk1>
      <a:lt1>
        <a:srgbClr val="FFFFFF"/>
      </a:lt1>
      <a:dk2>
        <a:srgbClr val="0C479D"/>
      </a:dk2>
      <a:lt2>
        <a:srgbClr val="FFFFFF"/>
      </a:lt2>
      <a:accent1>
        <a:srgbClr val="0C479D"/>
      </a:accent1>
      <a:accent2>
        <a:srgbClr val="E8941A"/>
      </a:accent2>
      <a:accent3>
        <a:srgbClr val="439639"/>
      </a:accent3>
      <a:accent4>
        <a:srgbClr val="C41230"/>
      </a:accent4>
      <a:accent5>
        <a:srgbClr val="796E6F"/>
      </a:accent5>
      <a:accent6>
        <a:srgbClr val="002B5C"/>
      </a:accent6>
      <a:hlink>
        <a:srgbClr val="B95915"/>
      </a:hlink>
      <a:folHlink>
        <a:srgbClr val="8B0F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rget_x0020_Area_x0020__x002f__x0020_Audience xmlns="68b0e20c-0afb-4538-9398-2afa0498d0c1">
      <Value>Training - All</Value>
    </Target_x0020_Area_x0020__x002f__x0020_Audience>
    <Year_x0020_Developed xmlns="68b0e20c-0afb-4538-9398-2afa0498d0c1">2013</Year_x0020_Developed>
    <Index xmlns="68b0e20c-0afb-4538-9398-2afa0498d0c1" xsi:nil="true"/>
    <Category xmlns="68b0e20c-0afb-4538-9398-2afa0498d0c1" xsi:nil="true"/>
    <Topic xmlns="68b0e20c-0afb-4538-9398-2afa0498d0c1">SMS 056 - Drilling Safety Guidelines</Topic>
    <Developed_x0020_By_x002f_Owner xmlns="68b0e20c-0afb-4538-9398-2afa0498d0c1">IE</Developed_x0020_By_x002f_Own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60120FE3895C4FB57EBB11D443BD72" ma:contentTypeVersion="10" ma:contentTypeDescription="Create a new document." ma:contentTypeScope="" ma:versionID="3e8cbbce33a414942cf358fbe3b50a04">
  <xsd:schema xmlns:xsd="http://www.w3.org/2001/XMLSchema" xmlns:xs="http://www.w3.org/2001/XMLSchema" xmlns:p="http://schemas.microsoft.com/office/2006/metadata/properties" xmlns:ns2="68b0e20c-0afb-4538-9398-2afa0498d0c1" targetNamespace="http://schemas.microsoft.com/office/2006/metadata/properties" ma:root="true" ma:fieldsID="f8263e7cedc9e11dbcbda5fac124dff8" ns2:_="">
    <xsd:import namespace="68b0e20c-0afb-4538-9398-2afa0498d0c1"/>
    <xsd:element name="properties">
      <xsd:complexType>
        <xsd:sequence>
          <xsd:element name="documentManagement">
            <xsd:complexType>
              <xsd:all>
                <xsd:element ref="ns2:Category" minOccurs="0"/>
                <xsd:element ref="ns2:Developed_x0020_By_x002f_Owner" minOccurs="0"/>
                <xsd:element ref="ns2:Target_x0020_Area_x0020__x002f__x0020_Audience" minOccurs="0"/>
                <xsd:element ref="ns2:Index" minOccurs="0"/>
                <xsd:element ref="ns2:Topic" minOccurs="0"/>
                <xsd:element ref="ns2:Year_x0020_Develop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b0e20c-0afb-4538-9398-2afa0498d0c1" elementFormDefault="qualified">
    <xsd:import namespace="http://schemas.microsoft.com/office/2006/documentManagement/types"/>
    <xsd:import namespace="http://schemas.microsoft.com/office/infopath/2007/PartnerControls"/>
    <xsd:element name="Category" ma:index="2" nillable="true" ma:displayName="Category" ma:format="Dropdown" ma:internalName="Category">
      <xsd:simpleType>
        <xsd:restriction base="dms:Choice">
          <xsd:enumeration value="Safety Moment"/>
          <xsd:enumeration value="Lessons Learned"/>
          <xsd:enumeration value="Safety News"/>
          <xsd:enumeration value="Posters"/>
          <xsd:enumeration value="Training"/>
          <xsd:enumeration value="Agency Certificates"/>
          <xsd:enumeration value="Professional Development"/>
          <xsd:enumeration value="Industry Information"/>
          <xsd:enumeration value="VPP"/>
          <xsd:enumeration value="Citations"/>
          <xsd:enumeration value="Miscellaneous"/>
          <xsd:enumeration value="Work Planning"/>
          <xsd:enumeration value="Achievement"/>
          <xsd:enumeration value="Substance Abuse"/>
          <xsd:enumeration value="Company Sponsored Awards"/>
          <xsd:enumeration value="Chas CDM-C"/>
          <xsd:enumeration value="Chas Contractor"/>
          <xsd:enumeration value="Chas Designer"/>
          <xsd:enumeration value="Statistics"/>
          <xsd:enumeration value="Environmental"/>
        </xsd:restriction>
      </xsd:simpleType>
    </xsd:element>
    <xsd:element name="Developed_x0020_By_x002f_Owner" ma:index="3" nillable="true" ma:displayName="Developed By/Owner" ma:format="Dropdown" ma:internalName="Developed_x0020_By_x002f_Owner">
      <xsd:simpleType>
        <xsd:restriction base="dms:Choice">
          <xsd:enumeration value="FS"/>
          <xsd:enumeration value="IE"/>
          <xsd:enumeration value="EC"/>
          <xsd:enumeration value="All"/>
        </xsd:restriction>
      </xsd:simpleType>
    </xsd:element>
    <xsd:element name="Target_x0020_Area_x0020__x002f__x0020_Audience" ma:index="4" nillable="true" ma:displayName="Target Area / Audience" ma:internalName="Target_x0020_Area_x0020__x002f__x0020_Audience">
      <xsd:complexType>
        <xsd:complexContent>
          <xsd:extension base="dms:MultiChoice">
            <xsd:sequence>
              <xsd:element name="Value" maxOccurs="unbounded" minOccurs="0" nillable="true">
                <xsd:simpleType>
                  <xsd:restriction base="dms:Choice">
                    <xsd:enumeration value="PPS- All"/>
                    <xsd:enumeration value="PPS - EC"/>
                    <xsd:enumeration value="PPS - FS"/>
                    <xsd:enumeration value="PPS - IE"/>
                    <xsd:enumeration value="PPS - ANZ"/>
                    <xsd:enumeration value="PPS - UKI&amp;MICE"/>
                    <xsd:enumeration value="Resources - All"/>
                    <xsd:enumeration value="Resources - EC"/>
                    <xsd:enumeration value="Resources - FS"/>
                    <xsd:enumeration value="Resources - IE"/>
                    <xsd:enumeration value="Resources - ANZ"/>
                    <xsd:enumeration value="Resources - UKI&amp;MICE"/>
                    <xsd:enumeration value="Performance - All"/>
                    <xsd:enumeration value="Performance - EC"/>
                    <xsd:enumeration value="Performance - FS"/>
                    <xsd:enumeration value="Performance - IE"/>
                    <xsd:enumeration value="Performance - ANZ"/>
                    <xsd:enumeration value="Performance - UKI&amp;MICE"/>
                    <xsd:enumeration value="Training - All"/>
                    <xsd:enumeration value="Training - EC"/>
                    <xsd:enumeration value="Training - FS"/>
                    <xsd:enumeration value="Training - IE"/>
                    <xsd:enumeration value="Training - ANZ"/>
                    <xsd:enumeration value="Training - UKI&amp;MICE"/>
                  </xsd:restriction>
                </xsd:simpleType>
              </xsd:element>
            </xsd:sequence>
          </xsd:extension>
        </xsd:complexContent>
      </xsd:complexType>
    </xsd:element>
    <xsd:element name="Index" ma:index="5" nillable="true" ma:displayName="Index" ma:description="Used to determine order an item will be displayed in a web part." ma:internalName="Index">
      <xsd:simpleType>
        <xsd:restriction base="dms:Number"/>
      </xsd:simpleType>
    </xsd:element>
    <xsd:element name="Topic" ma:index="6" nillable="true" ma:displayName="Topic" ma:format="Dropdown" ma:internalName="Topic">
      <xsd:simpleType>
        <xsd:restriction base="dms:Choice">
          <xsd:enumeration value="Miscellaneous"/>
          <xsd:enumeration value="SMS 001 - Inspections by Regulatory Agencies"/>
          <xsd:enumeration value="SMS 002 - Hazard Communication (Worker Right-to-Know)"/>
          <xsd:enumeration value="SMS 003 - Emergency Preparedness Plans"/>
          <xsd:enumeration value="SMS 004 - Accessing Industrial Sites"/>
          <xsd:enumeration value="SMS 005 - Injury and Illness Prevention Program (California)"/>
          <xsd:enumeration value="SMS 006 - Abrasive Blasting"/>
          <xsd:enumeration value="SMS 007 - Aerial Lifts"/>
          <xsd:enumeration value="SMS 008 - Asbestos Operations"/>
          <xsd:enumeration value="SMS 009 - Corrosive and Reactive Materials"/>
          <xsd:enumeration value="SMS 010 - Confined Space Entry"/>
          <xsd:enumeration value="SMS 011 - Demolition"/>
          <xsd:enumeration value="SMS 012 - Electrical Safety"/>
          <xsd:enumeration value="SMS 013 - Excavation"/>
          <xsd:enumeration value="SMS 014 - Fire Protection and Prevention"/>
          <xsd:enumeration value="SMS 015 - Flammable and Combustible Liquids and Gases"/>
          <xsd:enumeration value="SMS 016 - Hand Tools and Portable Equipment"/>
          <xsd:enumeration value="SMS 017 - Hazardous Waste Operations"/>
          <xsd:enumeration value="SMS 018 - Heat Stress"/>
          <xsd:enumeration value="SMS 019 - Heavy Equipment Operations"/>
          <xsd:enumeration value="SMS 020 - Hot Work"/>
          <xsd:enumeration value="SMS 021 - Housekeeping"/>
          <xsd:enumeration value="SMS 022 - Lead in Construction"/>
          <xsd:enumeration value="SMS 023 - Lockout and Tagout Safety"/>
          <xsd:enumeration value="SMS 024 - Medical Screening &amp; Surveillance"/>
          <xsd:enumeration value="SMS 025 - New Employee Health, Safety, and Environment Orientation"/>
          <xsd:enumeration value="SMS 026 - Noise and Hearing Conservation"/>
          <xsd:enumeration value="SMS 027 - Work Over Water"/>
          <xsd:enumeration value="SMS 028 - Ladders"/>
          <xsd:enumeration value="SMS 029 - Personal Protective Equipment"/>
          <xsd:enumeration value="SMS 030 - Sanitation"/>
          <xsd:enumeration value="SMS 031 - Scaffolding"/>
          <xsd:enumeration value="SMS 032 - Work Zone Traffic Control"/>
          <xsd:enumeration value="SMS 033 - Underground Storage Tank Removal"/>
          <xsd:enumeration value="SMS 034 - Utility Clearances and Isolation"/>
          <xsd:enumeration value="SMS 035 - Work at High Altitude"/>
          <xsd:enumeration value="SMS 036 - International Travel Health and Safety"/>
          <xsd:enumeration value="SMS 037 - Mine Site Activities"/>
          <xsd:enumeration value="SMS 038 - Cranes &amp; Derricks"/>
          <xsd:enumeration value="SMS 039 - Munitions Response / Munitions and Explosives of Concern"/>
          <xsd:enumeration value="SMS 040 - Fall Protection"/>
          <xsd:enumeration value="SMS 041 - Rigging"/>
          <xsd:enumeration value="SMS 042 - Respiratory Protection"/>
          <xsd:enumeration value="SMS 043 - Personal Monitoring (Industrial Hygiene)"/>
          <xsd:enumeration value="SMS 044 - Radiation Safety for Portable Gauges"/>
          <xsd:enumeration value="SMS 045 - Hoists, Elevators and Conveyors"/>
          <xsd:enumeration value="SMS 046 - Subcontractor Health and Safety Requirements"/>
          <xsd:enumeration value="SMS 047 - Biological Hazards"/>
          <xsd:enumeration value="SMS 048 - Hazardous Materials/Dangerous Goods Shipping"/>
          <xsd:enumeration value="SMS 049 - Injury / Illness / Incident Reporting and Notifications"/>
          <xsd:enumeration value="SMS 050 - Toxic and Hazardous Substances"/>
          <xsd:enumeration value="SMS 051 - Bloodborne Pathogens"/>
          <xsd:enumeration value="SMS 052 - Radiation Protection Program"/>
          <xsd:enumeration value="SMS 053 - Marine Safety and Boat Operations"/>
          <xsd:enumeration value="SMS 054 - Office Ergonomics"/>
          <xsd:enumeration value="SMS 055 - Health, Safety and Environment Training"/>
          <xsd:enumeration value="SMS 056 - Drilling Safety Guidelines"/>
          <xsd:enumeration value="SMS 057 - Vehicle Safety Program"/>
          <xsd:enumeration value="SMS 058 - Process Safety Management"/>
          <xsd:enumeration value="SMS 059 - Cold Stress"/>
          <xsd:enumeration value="SMS 060 - Fatigue Management"/>
          <xsd:enumeration value="SMS 061 - Machine Guarding"/>
          <xsd:enumeration value="SMS 062 - Material Storage"/>
          <xsd:enumeration value="SMS 063 - Railroad On-Track Safety"/>
          <xsd:enumeration value="SMS 064 - Hand Safety"/>
          <xsd:enumeration value="SMS 065 - Injury and Claims Management"/>
          <xsd:enumeration value="SMS 066 - Incident Investigation"/>
          <xsd:enumeration value="SMS 068 - Health, Safety and Environment Compliance Assurance"/>
          <xsd:enumeration value="SMS 069 - Manual Material Handling"/>
          <xsd:enumeration value="SMS 070 - Powered Industrial Trucks"/>
          <xsd:enumeration value="SMS 072 - Behavior Based Safety"/>
          <xsd:enumeration value="SMS 077 - Entry Into Borings"/>
          <xsd:enumeration value="SMS 078 - Short Service Employee"/>
          <xsd:enumeration value="SMS 079 - Automated External Defibrillators"/>
          <xsd:enumeration value="SMS 080 - Implementation of URS HSMS in Asia/Pacific"/>
          <xsd:enumeration value="SMS 081EU -  Working Outside Home Country"/>
          <xsd:enumeration value="SMS 082 - Tunnels, Shafts and Caissons"/>
          <xsd:enumeration value="SMS 083 - Chromium (VI) Inhalation Exposure Protection"/>
          <xsd:enumeration value="SMS 084 - Lone Worker"/>
          <xsd:enumeration value="SMS 085 - Dive Safety"/>
          <xsd:enumeration value="SMS 086 - Managing HSE Related Risks"/>
          <xsd:enumeration value="SMS 087 - Compressed Air Systems and Testing"/>
          <xsd:enumeration value="SMS 088 - Signs, Signals and Barricades"/>
          <xsd:enumeration value="SMS 089 - Temporary Floors, Stairs, Railings, and Toeboards"/>
          <xsd:enumeration value="SMS 090 - Project Security"/>
          <xsd:enumeration value="SMS 091 - Concrete"/>
          <xsd:enumeration value="SMS 092 - Cofferdams"/>
          <xsd:enumeration value="SMS 093 - Steel Erection"/>
          <xsd:enumeration value="SMS 094 - Blasting and Explosives"/>
          <xsd:enumeration value="SMS 095 - Barge Operations"/>
          <xsd:enumeration value="SMS 096 - Mining Operations"/>
          <xsd:enumeration value="SMS 097 - Pandemic Management Plan"/>
          <xsd:enumeration value="SMS 098 - Management of Change"/>
          <xsd:enumeration value="SMS 300 - Compliance with European and National Legislation"/>
          <xsd:enumeration value="SMS 301 - Facilities Management"/>
          <xsd:enumeration value="SMS 302 - Safety in Design"/>
        </xsd:restriction>
      </xsd:simpleType>
    </xsd:element>
    <xsd:element name="Year_x0020_Developed" ma:index="7" nillable="true" ma:displayName="Year Developed" ma:internalName="Year_x0020_Developed">
      <xsd:simpleType>
        <xsd:restriction base="dms:Text">
          <xsd:maxLength value="4"/>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D94D65-056D-4249-80AD-6F71115BB370}">
  <ds:schemaRefs>
    <ds:schemaRef ds:uri="http://schemas.microsoft.com/office/2006/metadata/properties"/>
    <ds:schemaRef ds:uri="http://schemas.microsoft.com/office/infopath/2007/PartnerControls"/>
    <ds:schemaRef ds:uri="68b0e20c-0afb-4538-9398-2afa0498d0c1"/>
  </ds:schemaRefs>
</ds:datastoreItem>
</file>

<file path=customXml/itemProps2.xml><?xml version="1.0" encoding="utf-8"?>
<ds:datastoreItem xmlns:ds="http://schemas.openxmlformats.org/officeDocument/2006/customXml" ds:itemID="{A0D86DFD-3DAA-47E5-B757-6B58975D1B65}">
  <ds:schemaRefs>
    <ds:schemaRef ds:uri="http://schemas.microsoft.com/sharepoint/v3/contenttype/forms"/>
  </ds:schemaRefs>
</ds:datastoreItem>
</file>

<file path=customXml/itemProps3.xml><?xml version="1.0" encoding="utf-8"?>
<ds:datastoreItem xmlns:ds="http://schemas.openxmlformats.org/officeDocument/2006/customXml" ds:itemID="{8C4A567C-68CF-4C11-9EAA-7D2AA7BF46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b0e20c-0afb-4538-9398-2afa0498d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2011.08 URS Presentation Template.potx</Template>
  <TotalTime>6214</TotalTime>
  <Words>1968</Words>
  <Application>Microsoft Office PowerPoint</Application>
  <PresentationFormat>On-screen Show (4:3)</PresentationFormat>
  <Paragraphs>242</Paragraphs>
  <Slides>29</Slides>
  <Notes>12</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Custom Design</vt:lpstr>
      <vt:lpstr>1_2011.08 URS Presentation Template</vt:lpstr>
      <vt:lpstr>Air Knife Safety</vt:lpstr>
      <vt:lpstr>■ Incident Review</vt:lpstr>
      <vt:lpstr>■ What Happened?</vt:lpstr>
      <vt:lpstr>■ Question</vt:lpstr>
      <vt:lpstr>Slide 5</vt:lpstr>
      <vt:lpstr>Slide 6</vt:lpstr>
      <vt:lpstr>■ Equipment</vt:lpstr>
      <vt:lpstr>■ Common Non-Destructive Methods</vt:lpstr>
      <vt:lpstr>■ Non-Destructive Borehole Clearance</vt:lpstr>
      <vt:lpstr>Slide 10</vt:lpstr>
      <vt:lpstr>■ What could go wrong?</vt:lpstr>
      <vt:lpstr>Slide 12</vt:lpstr>
      <vt:lpstr>Slide 13</vt:lpstr>
      <vt:lpstr>Slide 14</vt:lpstr>
      <vt:lpstr>Slide 15</vt:lpstr>
      <vt:lpstr>Slide 16</vt:lpstr>
      <vt:lpstr>Slide 17</vt:lpstr>
      <vt:lpstr>■ What could go wrong?</vt:lpstr>
      <vt:lpstr>Slide 19</vt:lpstr>
      <vt:lpstr>Slide 20</vt:lpstr>
      <vt:lpstr>Slide 21</vt:lpstr>
      <vt:lpstr>Slide 22</vt:lpstr>
      <vt:lpstr>■ Vacuum Hose Hazards</vt:lpstr>
      <vt:lpstr>■ Before Excavating</vt:lpstr>
      <vt:lpstr>■ Before Excavating</vt:lpstr>
      <vt:lpstr>■ Work Zone Safety</vt:lpstr>
      <vt:lpstr>■ Operator’s Equipment Check </vt:lpstr>
      <vt:lpstr>■ In Closing</vt:lpstr>
      <vt:lpstr>■ Questions</vt:lpstr>
    </vt:vector>
  </TitlesOfParts>
  <Company>Strategy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Knife Presentation</dc:title>
  <dc:creator>Keith Schoeneick</dc:creator>
  <cp:lastModifiedBy>P.A.VIJAIARASAN</cp:lastModifiedBy>
  <cp:revision>299</cp:revision>
  <cp:lastPrinted>2011-11-29T15:07:51Z</cp:lastPrinted>
  <dcterms:created xsi:type="dcterms:W3CDTF">2012-09-24T16:16:53Z</dcterms:created>
  <dcterms:modified xsi:type="dcterms:W3CDTF">2015-07-11T04:21:19Z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0x0101007960120FE3895C4FB57EBB11D443BD72</vt:lpwstr>
  </property>
</Properties>
</file>