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4"/>
  </p:notesMasterIdLst>
  <p:handoutMasterIdLst>
    <p:handoutMasterId r:id="rId25"/>
  </p:handoutMasterIdLst>
  <p:sldIdLst>
    <p:sldId id="256" r:id="rId2"/>
    <p:sldId id="282" r:id="rId3"/>
    <p:sldId id="301" r:id="rId4"/>
    <p:sldId id="317" r:id="rId5"/>
    <p:sldId id="284" r:id="rId6"/>
    <p:sldId id="264" r:id="rId7"/>
    <p:sldId id="285" r:id="rId8"/>
    <p:sldId id="325" r:id="rId9"/>
    <p:sldId id="326" r:id="rId10"/>
    <p:sldId id="327" r:id="rId11"/>
    <p:sldId id="328" r:id="rId12"/>
    <p:sldId id="329" r:id="rId13"/>
    <p:sldId id="330" r:id="rId14"/>
    <p:sldId id="332" r:id="rId15"/>
    <p:sldId id="333" r:id="rId16"/>
    <p:sldId id="334" r:id="rId17"/>
    <p:sldId id="335" r:id="rId18"/>
    <p:sldId id="336" r:id="rId19"/>
    <p:sldId id="337" r:id="rId20"/>
    <p:sldId id="338" r:id="rId21"/>
    <p:sldId id="339" r:id="rId22"/>
    <p:sldId id="340" r:id="rId23"/>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59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93B6"/>
    <a:srgbClr val="FFFF00"/>
    <a:srgbClr val="FFFFFF"/>
    <a:srgbClr val="33CCFF"/>
    <a:srgbClr val="FFFF66"/>
    <a:srgbClr val="FFCC66"/>
    <a:srgbClr val="FF99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autoAdjust="0"/>
  </p:normalViewPr>
  <p:slideViewPr>
    <p:cSldViewPr snapToGrid="0">
      <p:cViewPr varScale="1">
        <p:scale>
          <a:sx n="71" d="100"/>
          <a:sy n="71" d="100"/>
        </p:scale>
        <p:origin x="1272" y="60"/>
      </p:cViewPr>
      <p:guideLst>
        <p:guide orient="horz" pos="2592"/>
        <p:guide pos="2880"/>
      </p:guideLst>
    </p:cSldViewPr>
  </p:slideViewPr>
  <p:outlineViewPr>
    <p:cViewPr>
      <p:scale>
        <a:sx n="50" d="100"/>
        <a:sy n="50"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127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slide" Target="slides/slide5.xml"/><Relationship Id="rId1" Type="http://schemas.openxmlformats.org/officeDocument/2006/relationships/slide" Target="slides/slide1.xml"/><Relationship Id="rId4"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64788732394366"/>
          <c:y val="7.1651090342679122E-2"/>
          <c:w val="0.74823943661971826"/>
          <c:h val="0.50778816199376942"/>
        </c:manualLayout>
      </c:layout>
      <c:barChart>
        <c:barDir val="col"/>
        <c:grouping val="clustered"/>
        <c:varyColors val="0"/>
        <c:ser>
          <c:idx val="0"/>
          <c:order val="0"/>
          <c:tx>
            <c:strRef>
              <c:f>Sheet1!$B$1</c:f>
              <c:strCache>
                <c:ptCount val="1"/>
                <c:pt idx="0">
                  <c:v>2002</c:v>
                </c:pt>
              </c:strCache>
            </c:strRef>
          </c:tx>
          <c:spPr>
            <a:solidFill>
              <a:srgbClr val="FFFF00"/>
            </a:solidFill>
            <a:ln w="13487">
              <a:solidFill>
                <a:srgbClr val="000000"/>
              </a:solidFill>
              <a:prstDash val="solid"/>
            </a:ln>
          </c:spPr>
          <c:invertIfNegative val="0"/>
          <c:cat>
            <c:strRef>
              <c:f>Sheet1!$A$2:$A$16</c:f>
              <c:strCache>
                <c:ptCount val="15"/>
                <c:pt idx="0">
                  <c:v>Lifting Ops</c:v>
                </c:pt>
                <c:pt idx="1">
                  <c:v>Energy Isolation</c:v>
                </c:pt>
                <c:pt idx="2">
                  <c:v>Vehicle</c:v>
                </c:pt>
                <c:pt idx="3">
                  <c:v>Woking at Heights</c:v>
                </c:pt>
                <c:pt idx="4">
                  <c:v>Helicopter Operation</c:v>
                </c:pt>
                <c:pt idx="5">
                  <c:v>Marine Operation</c:v>
                </c:pt>
                <c:pt idx="6">
                  <c:v>Slip, Trips &amp; Falls</c:v>
                </c:pt>
                <c:pt idx="7">
                  <c:v>Caught in, under or between</c:v>
                </c:pt>
                <c:pt idx="8">
                  <c:v>Struck by/against</c:v>
                </c:pt>
                <c:pt idx="9">
                  <c:v>Dropped Objects</c:v>
                </c:pt>
                <c:pt idx="10">
                  <c:v>Use of Tools / Equipment</c:v>
                </c:pt>
                <c:pt idx="11">
                  <c:v>Manual Handling</c:v>
                </c:pt>
                <c:pt idx="12">
                  <c:v>Flying particles/Dust</c:v>
                </c:pt>
                <c:pt idx="13">
                  <c:v>Hot Substances/Surfaces (Burns)</c:v>
                </c:pt>
                <c:pt idx="14">
                  <c:v>Chemical Liquid / Fume / Gas / Vapour</c:v>
                </c:pt>
              </c:strCache>
            </c:strRef>
          </c:cat>
          <c:val>
            <c:numRef>
              <c:f>Sheet1!$B$2:$B$16</c:f>
              <c:numCache>
                <c:formatCode>General</c:formatCode>
                <c:ptCount val="15"/>
                <c:pt idx="0">
                  <c:v>7</c:v>
                </c:pt>
                <c:pt idx="1">
                  <c:v>6</c:v>
                </c:pt>
                <c:pt idx="2">
                  <c:v>11</c:v>
                </c:pt>
                <c:pt idx="3">
                  <c:v>1</c:v>
                </c:pt>
                <c:pt idx="5">
                  <c:v>12</c:v>
                </c:pt>
                <c:pt idx="6">
                  <c:v>25</c:v>
                </c:pt>
                <c:pt idx="7">
                  <c:v>13</c:v>
                </c:pt>
                <c:pt idx="8">
                  <c:v>22</c:v>
                </c:pt>
                <c:pt idx="9">
                  <c:v>7</c:v>
                </c:pt>
                <c:pt idx="10">
                  <c:v>12</c:v>
                </c:pt>
                <c:pt idx="11">
                  <c:v>12</c:v>
                </c:pt>
                <c:pt idx="12">
                  <c:v>13</c:v>
                </c:pt>
                <c:pt idx="13">
                  <c:v>6</c:v>
                </c:pt>
                <c:pt idx="14">
                  <c:v>5</c:v>
                </c:pt>
              </c:numCache>
            </c:numRef>
          </c:val>
        </c:ser>
        <c:ser>
          <c:idx val="1"/>
          <c:order val="1"/>
          <c:tx>
            <c:strRef>
              <c:f>Sheet1!$C$1</c:f>
              <c:strCache>
                <c:ptCount val="1"/>
                <c:pt idx="0">
                  <c:v>2003</c:v>
                </c:pt>
              </c:strCache>
            </c:strRef>
          </c:tx>
          <c:spPr>
            <a:solidFill>
              <a:srgbClr val="00FF00"/>
            </a:solidFill>
            <a:ln w="13487">
              <a:solidFill>
                <a:srgbClr val="000000"/>
              </a:solidFill>
              <a:prstDash val="solid"/>
            </a:ln>
          </c:spPr>
          <c:invertIfNegative val="0"/>
          <c:cat>
            <c:strRef>
              <c:f>Sheet1!$A$2:$A$16</c:f>
              <c:strCache>
                <c:ptCount val="15"/>
                <c:pt idx="0">
                  <c:v>Lifting Ops</c:v>
                </c:pt>
                <c:pt idx="1">
                  <c:v>Energy Isolation</c:v>
                </c:pt>
                <c:pt idx="2">
                  <c:v>Vehicle</c:v>
                </c:pt>
                <c:pt idx="3">
                  <c:v>Woking at Heights</c:v>
                </c:pt>
                <c:pt idx="4">
                  <c:v>Helicopter Operation</c:v>
                </c:pt>
                <c:pt idx="5">
                  <c:v>Marine Operation</c:v>
                </c:pt>
                <c:pt idx="6">
                  <c:v>Slip, Trips &amp; Falls</c:v>
                </c:pt>
                <c:pt idx="7">
                  <c:v>Caught in, under or between</c:v>
                </c:pt>
                <c:pt idx="8">
                  <c:v>Struck by/against</c:v>
                </c:pt>
                <c:pt idx="9">
                  <c:v>Dropped Objects</c:v>
                </c:pt>
                <c:pt idx="10">
                  <c:v>Use of Tools / Equipment</c:v>
                </c:pt>
                <c:pt idx="11">
                  <c:v>Manual Handling</c:v>
                </c:pt>
                <c:pt idx="12">
                  <c:v>Flying particles/Dust</c:v>
                </c:pt>
                <c:pt idx="13">
                  <c:v>Hot Substances/Surfaces (Burns)</c:v>
                </c:pt>
                <c:pt idx="14">
                  <c:v>Chemical Liquid / Fume / Gas / Vapour</c:v>
                </c:pt>
              </c:strCache>
            </c:strRef>
          </c:cat>
          <c:val>
            <c:numRef>
              <c:f>Sheet1!$C$2:$C$16</c:f>
              <c:numCache>
                <c:formatCode>General</c:formatCode>
                <c:ptCount val="15"/>
                <c:pt idx="0">
                  <c:v>3</c:v>
                </c:pt>
                <c:pt idx="1">
                  <c:v>2</c:v>
                </c:pt>
                <c:pt idx="2">
                  <c:v>4</c:v>
                </c:pt>
                <c:pt idx="3">
                  <c:v>2</c:v>
                </c:pt>
                <c:pt idx="4">
                  <c:v>0</c:v>
                </c:pt>
                <c:pt idx="5">
                  <c:v>0</c:v>
                </c:pt>
                <c:pt idx="6">
                  <c:v>18</c:v>
                </c:pt>
                <c:pt idx="7">
                  <c:v>23</c:v>
                </c:pt>
                <c:pt idx="8">
                  <c:v>32</c:v>
                </c:pt>
                <c:pt idx="9">
                  <c:v>1</c:v>
                </c:pt>
                <c:pt idx="10">
                  <c:v>12</c:v>
                </c:pt>
                <c:pt idx="11">
                  <c:v>10</c:v>
                </c:pt>
                <c:pt idx="12">
                  <c:v>13</c:v>
                </c:pt>
                <c:pt idx="13">
                  <c:v>5</c:v>
                </c:pt>
                <c:pt idx="14">
                  <c:v>4</c:v>
                </c:pt>
              </c:numCache>
            </c:numRef>
          </c:val>
        </c:ser>
        <c:ser>
          <c:idx val="2"/>
          <c:order val="2"/>
          <c:tx>
            <c:strRef>
              <c:f>Sheet1!$D$1</c:f>
              <c:strCache>
                <c:ptCount val="1"/>
                <c:pt idx="0">
                  <c:v>2004</c:v>
                </c:pt>
              </c:strCache>
            </c:strRef>
          </c:tx>
          <c:spPr>
            <a:solidFill>
              <a:srgbClr val="0000FF"/>
            </a:solidFill>
            <a:ln w="13487">
              <a:solidFill>
                <a:schemeClr val="tx1"/>
              </a:solidFill>
              <a:prstDash val="solid"/>
            </a:ln>
          </c:spPr>
          <c:invertIfNegative val="0"/>
          <c:cat>
            <c:strRef>
              <c:f>Sheet1!$A$2:$A$16</c:f>
              <c:strCache>
                <c:ptCount val="15"/>
                <c:pt idx="0">
                  <c:v>Lifting Ops</c:v>
                </c:pt>
                <c:pt idx="1">
                  <c:v>Energy Isolation</c:v>
                </c:pt>
                <c:pt idx="2">
                  <c:v>Vehicle</c:v>
                </c:pt>
                <c:pt idx="3">
                  <c:v>Woking at Heights</c:v>
                </c:pt>
                <c:pt idx="4">
                  <c:v>Helicopter Operation</c:v>
                </c:pt>
                <c:pt idx="5">
                  <c:v>Marine Operation</c:v>
                </c:pt>
                <c:pt idx="6">
                  <c:v>Slip, Trips &amp; Falls</c:v>
                </c:pt>
                <c:pt idx="7">
                  <c:v>Caught in, under or between</c:v>
                </c:pt>
                <c:pt idx="8">
                  <c:v>Struck by/against</c:v>
                </c:pt>
                <c:pt idx="9">
                  <c:v>Dropped Objects</c:v>
                </c:pt>
                <c:pt idx="10">
                  <c:v>Use of Tools / Equipment</c:v>
                </c:pt>
                <c:pt idx="11">
                  <c:v>Manual Handling</c:v>
                </c:pt>
                <c:pt idx="12">
                  <c:v>Flying particles/Dust</c:v>
                </c:pt>
                <c:pt idx="13">
                  <c:v>Hot Substances/Surfaces (Burns)</c:v>
                </c:pt>
                <c:pt idx="14">
                  <c:v>Chemical Liquid / Fume / Gas / Vapour</c:v>
                </c:pt>
              </c:strCache>
            </c:strRef>
          </c:cat>
          <c:val>
            <c:numRef>
              <c:f>Sheet1!$D$2:$D$16</c:f>
              <c:numCache>
                <c:formatCode>General</c:formatCode>
                <c:ptCount val="15"/>
                <c:pt idx="2">
                  <c:v>4</c:v>
                </c:pt>
                <c:pt idx="5">
                  <c:v>1</c:v>
                </c:pt>
                <c:pt idx="6">
                  <c:v>8</c:v>
                </c:pt>
                <c:pt idx="7">
                  <c:v>9</c:v>
                </c:pt>
                <c:pt idx="8">
                  <c:v>15</c:v>
                </c:pt>
                <c:pt idx="10">
                  <c:v>6</c:v>
                </c:pt>
                <c:pt idx="11">
                  <c:v>9</c:v>
                </c:pt>
                <c:pt idx="12">
                  <c:v>3</c:v>
                </c:pt>
                <c:pt idx="13">
                  <c:v>2</c:v>
                </c:pt>
              </c:numCache>
            </c:numRef>
          </c:val>
        </c:ser>
        <c:dLbls>
          <c:showLegendKey val="0"/>
          <c:showVal val="0"/>
          <c:showCatName val="0"/>
          <c:showSerName val="0"/>
          <c:showPercent val="0"/>
          <c:showBubbleSize val="0"/>
        </c:dLbls>
        <c:gapWidth val="50"/>
        <c:axId val="347210216"/>
        <c:axId val="347208648"/>
      </c:barChart>
      <c:catAx>
        <c:axId val="347210216"/>
        <c:scaling>
          <c:orientation val="minMax"/>
        </c:scaling>
        <c:delete val="0"/>
        <c:axPos val="b"/>
        <c:numFmt formatCode="mmmmm" sourceLinked="0"/>
        <c:majorTickMark val="out"/>
        <c:minorTickMark val="none"/>
        <c:tickLblPos val="nextTo"/>
        <c:spPr>
          <a:ln w="6744">
            <a:noFill/>
          </a:ln>
        </c:spPr>
        <c:txPr>
          <a:bodyPr rot="-5400000" vert="horz"/>
          <a:lstStyle/>
          <a:p>
            <a:pPr>
              <a:defRPr sz="1062" b="0" i="0" u="none" strike="noStrike" baseline="0">
                <a:solidFill>
                  <a:srgbClr val="000000"/>
                </a:solidFill>
                <a:latin typeface="Univers 45 Light"/>
                <a:ea typeface="Univers 45 Light"/>
                <a:cs typeface="Univers 45 Light"/>
              </a:defRPr>
            </a:pPr>
            <a:endParaRPr lang="en-US"/>
          </a:p>
        </c:txPr>
        <c:crossAx val="347208648"/>
        <c:crosses val="autoZero"/>
        <c:auto val="1"/>
        <c:lblAlgn val="ctr"/>
        <c:lblOffset val="100"/>
        <c:tickLblSkip val="1"/>
        <c:tickMarkSkip val="1"/>
        <c:noMultiLvlLbl val="0"/>
      </c:catAx>
      <c:valAx>
        <c:axId val="347208648"/>
        <c:scaling>
          <c:orientation val="minMax"/>
        </c:scaling>
        <c:delete val="0"/>
        <c:axPos val="l"/>
        <c:majorGridlines>
          <c:spPr>
            <a:ln w="13487">
              <a:solidFill>
                <a:srgbClr val="000000"/>
              </a:solidFill>
              <a:prstDash val="sysDash"/>
            </a:ln>
          </c:spPr>
        </c:majorGridlines>
        <c:title>
          <c:tx>
            <c:rich>
              <a:bodyPr/>
              <a:lstStyle/>
              <a:p>
                <a:pPr>
                  <a:defRPr sz="1062" b="0" i="0" u="none" strike="noStrike" baseline="0">
                    <a:solidFill>
                      <a:schemeClr val="tx1"/>
                    </a:solidFill>
                    <a:latin typeface="Univers 45 Light"/>
                    <a:ea typeface="Univers 45 Light"/>
                    <a:cs typeface="Univers 45 Light"/>
                  </a:defRPr>
                </a:pPr>
                <a:r>
                  <a:rPr lang="en-US"/>
                  <a:t>Frequency</a:t>
                </a:r>
              </a:p>
            </c:rich>
          </c:tx>
          <c:layout>
            <c:manualLayout>
              <c:xMode val="edge"/>
              <c:yMode val="edge"/>
              <c:x val="6.1619718309859156E-2"/>
              <c:y val="0.22118380062305296"/>
            </c:manualLayout>
          </c:layout>
          <c:overlay val="0"/>
          <c:spPr>
            <a:noFill/>
            <a:ln w="26974">
              <a:noFill/>
            </a:ln>
          </c:spPr>
        </c:title>
        <c:numFmt formatCode="General" sourceLinked="1"/>
        <c:majorTickMark val="out"/>
        <c:minorTickMark val="none"/>
        <c:tickLblPos val="nextTo"/>
        <c:spPr>
          <a:ln w="3372">
            <a:solidFill>
              <a:schemeClr val="tx1"/>
            </a:solidFill>
            <a:prstDash val="solid"/>
          </a:ln>
        </c:spPr>
        <c:txPr>
          <a:bodyPr rot="0" vert="horz"/>
          <a:lstStyle/>
          <a:p>
            <a:pPr>
              <a:defRPr sz="1062" b="0" i="0" u="none" strike="noStrike" baseline="0">
                <a:solidFill>
                  <a:srgbClr val="000000"/>
                </a:solidFill>
                <a:latin typeface="Univers 45 Light"/>
                <a:ea typeface="Univers 45 Light"/>
                <a:cs typeface="Univers 45 Light"/>
              </a:defRPr>
            </a:pPr>
            <a:endParaRPr lang="en-US"/>
          </a:p>
        </c:txPr>
        <c:crossAx val="347210216"/>
        <c:crosses val="autoZero"/>
        <c:crossBetween val="between"/>
        <c:majorUnit val="4"/>
        <c:minorUnit val="1"/>
      </c:valAx>
      <c:spPr>
        <a:noFill/>
        <a:ln w="26974">
          <a:noFill/>
        </a:ln>
      </c:spPr>
    </c:plotArea>
    <c:legend>
      <c:legendPos val="r"/>
      <c:layout>
        <c:manualLayout>
          <c:xMode val="edge"/>
          <c:yMode val="edge"/>
          <c:x val="0.44718309859154931"/>
          <c:y val="4.9844236760124609E-2"/>
          <c:w val="0.52640845070422537"/>
          <c:h val="8.0996884735202487E-2"/>
        </c:manualLayout>
      </c:layout>
      <c:overlay val="0"/>
      <c:spPr>
        <a:noFill/>
        <a:ln w="26974">
          <a:noFill/>
        </a:ln>
      </c:spPr>
      <c:txPr>
        <a:bodyPr/>
        <a:lstStyle/>
        <a:p>
          <a:pPr>
            <a:defRPr sz="977" b="0" i="0" u="none" strike="noStrike" baseline="0">
              <a:solidFill>
                <a:srgbClr val="000000"/>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1912"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174603174603176"/>
          <c:y val="2.6378896882494004E-2"/>
          <c:w val="0.65079365079365081"/>
          <c:h val="0.87769784172661869"/>
        </c:manualLayout>
      </c:layout>
      <c:barChart>
        <c:barDir val="bar"/>
        <c:grouping val="clustered"/>
        <c:varyColors val="0"/>
        <c:ser>
          <c:idx val="0"/>
          <c:order val="0"/>
          <c:tx>
            <c:strRef>
              <c:f>Sheet1!$A$2</c:f>
              <c:strCache>
                <c:ptCount val="1"/>
                <c:pt idx="0">
                  <c:v>2003</c:v>
                </c:pt>
              </c:strCache>
            </c:strRef>
          </c:tx>
          <c:spPr>
            <a:solidFill>
              <a:schemeClr val="accent1"/>
            </a:solidFill>
            <a:ln w="17568">
              <a:solidFill>
                <a:schemeClr val="tx1"/>
              </a:solidFill>
              <a:prstDash val="solid"/>
            </a:ln>
          </c:spPr>
          <c:invertIfNegative val="0"/>
          <c:cat>
            <c:strRef>
              <c:f>Sheet1!$B$1:$J$1</c:f>
              <c:strCache>
                <c:ptCount val="9"/>
                <c:pt idx="0">
                  <c:v>Head Protection</c:v>
                </c:pt>
                <c:pt idx="1">
                  <c:v>Eyes And Face Protection</c:v>
                </c:pt>
                <c:pt idx="2">
                  <c:v>Ears/Hearing Protection</c:v>
                </c:pt>
                <c:pt idx="3">
                  <c:v>Respiratory Protection</c:v>
                </c:pt>
                <c:pt idx="4">
                  <c:v>Hand And Arm Protection</c:v>
                </c:pt>
                <c:pt idx="5">
                  <c:v>Fall Protection</c:v>
                </c:pt>
                <c:pt idx="6">
                  <c:v>Personal Flotation Device</c:v>
                </c:pt>
                <c:pt idx="7">
                  <c:v>Foot And Leg Protection</c:v>
                </c:pt>
                <c:pt idx="8">
                  <c:v>Proper Working Cothing</c:v>
                </c:pt>
              </c:strCache>
            </c:strRef>
          </c:cat>
          <c:val>
            <c:numRef>
              <c:f>Sheet1!$B$2:$J$2</c:f>
              <c:numCache>
                <c:formatCode>General</c:formatCode>
                <c:ptCount val="9"/>
                <c:pt idx="0">
                  <c:v>220</c:v>
                </c:pt>
                <c:pt idx="1">
                  <c:v>646</c:v>
                </c:pt>
                <c:pt idx="2">
                  <c:v>681</c:v>
                </c:pt>
                <c:pt idx="3">
                  <c:v>50</c:v>
                </c:pt>
                <c:pt idx="4">
                  <c:v>398</c:v>
                </c:pt>
                <c:pt idx="5">
                  <c:v>42</c:v>
                </c:pt>
                <c:pt idx="6">
                  <c:v>19</c:v>
                </c:pt>
                <c:pt idx="7">
                  <c:v>101</c:v>
                </c:pt>
                <c:pt idx="8">
                  <c:v>67</c:v>
                </c:pt>
              </c:numCache>
            </c:numRef>
          </c:val>
        </c:ser>
        <c:ser>
          <c:idx val="1"/>
          <c:order val="1"/>
          <c:tx>
            <c:strRef>
              <c:f>Sheet1!$A$3</c:f>
              <c:strCache>
                <c:ptCount val="1"/>
                <c:pt idx="0">
                  <c:v>2004</c:v>
                </c:pt>
              </c:strCache>
            </c:strRef>
          </c:tx>
          <c:spPr>
            <a:solidFill>
              <a:schemeClr val="accent2"/>
            </a:solidFill>
            <a:ln w="17568">
              <a:solidFill>
                <a:schemeClr val="tx1"/>
              </a:solidFill>
              <a:prstDash val="solid"/>
            </a:ln>
          </c:spPr>
          <c:invertIfNegative val="0"/>
          <c:cat>
            <c:strRef>
              <c:f>Sheet1!$B$1:$J$1</c:f>
              <c:strCache>
                <c:ptCount val="9"/>
                <c:pt idx="0">
                  <c:v>Head Protection</c:v>
                </c:pt>
                <c:pt idx="1">
                  <c:v>Eyes And Face Protection</c:v>
                </c:pt>
                <c:pt idx="2">
                  <c:v>Ears/Hearing Protection</c:v>
                </c:pt>
                <c:pt idx="3">
                  <c:v>Respiratory Protection</c:v>
                </c:pt>
                <c:pt idx="4">
                  <c:v>Hand And Arm Protection</c:v>
                </c:pt>
                <c:pt idx="5">
                  <c:v>Fall Protection</c:v>
                </c:pt>
                <c:pt idx="6">
                  <c:v>Personal Flotation Device</c:v>
                </c:pt>
                <c:pt idx="7">
                  <c:v>Foot And Leg Protection</c:v>
                </c:pt>
                <c:pt idx="8">
                  <c:v>Proper Working Cothing</c:v>
                </c:pt>
              </c:strCache>
            </c:strRef>
          </c:cat>
          <c:val>
            <c:numRef>
              <c:f>Sheet1!$B$3:$J$3</c:f>
              <c:numCache>
                <c:formatCode>General</c:formatCode>
                <c:ptCount val="9"/>
                <c:pt idx="0">
                  <c:v>110</c:v>
                </c:pt>
                <c:pt idx="1">
                  <c:v>349</c:v>
                </c:pt>
                <c:pt idx="2">
                  <c:v>569</c:v>
                </c:pt>
                <c:pt idx="3">
                  <c:v>34</c:v>
                </c:pt>
                <c:pt idx="4">
                  <c:v>237</c:v>
                </c:pt>
                <c:pt idx="5">
                  <c:v>3</c:v>
                </c:pt>
                <c:pt idx="6">
                  <c:v>5</c:v>
                </c:pt>
                <c:pt idx="7">
                  <c:v>69</c:v>
                </c:pt>
                <c:pt idx="8">
                  <c:v>18</c:v>
                </c:pt>
              </c:numCache>
            </c:numRef>
          </c:val>
        </c:ser>
        <c:dLbls>
          <c:showLegendKey val="0"/>
          <c:showVal val="0"/>
          <c:showCatName val="0"/>
          <c:showSerName val="0"/>
          <c:showPercent val="0"/>
          <c:showBubbleSize val="0"/>
        </c:dLbls>
        <c:gapWidth val="150"/>
        <c:axId val="443322344"/>
        <c:axId val="443325872"/>
      </c:barChart>
      <c:catAx>
        <c:axId val="443322344"/>
        <c:scaling>
          <c:orientation val="minMax"/>
        </c:scaling>
        <c:delete val="0"/>
        <c:axPos val="l"/>
        <c:numFmt formatCode="General" sourceLinked="1"/>
        <c:majorTickMark val="out"/>
        <c:minorTickMark val="none"/>
        <c:tickLblPos val="nextTo"/>
        <c:spPr>
          <a:ln w="4392">
            <a:solidFill>
              <a:schemeClr val="tx1"/>
            </a:solidFill>
            <a:prstDash val="solid"/>
          </a:ln>
        </c:spPr>
        <c:txPr>
          <a:bodyPr rot="0" vert="horz"/>
          <a:lstStyle/>
          <a:p>
            <a:pPr>
              <a:defRPr sz="1107" b="0" i="0" u="none" strike="noStrike" baseline="0">
                <a:solidFill>
                  <a:schemeClr val="tx1"/>
                </a:solidFill>
                <a:latin typeface="Univers 45 Light"/>
                <a:ea typeface="Univers 45 Light"/>
                <a:cs typeface="Univers 45 Light"/>
              </a:defRPr>
            </a:pPr>
            <a:endParaRPr lang="en-US"/>
          </a:p>
        </c:txPr>
        <c:crossAx val="443325872"/>
        <c:crosses val="autoZero"/>
        <c:auto val="1"/>
        <c:lblAlgn val="ctr"/>
        <c:lblOffset val="100"/>
        <c:tickLblSkip val="1"/>
        <c:tickMarkSkip val="1"/>
        <c:noMultiLvlLbl val="0"/>
      </c:catAx>
      <c:valAx>
        <c:axId val="443325872"/>
        <c:scaling>
          <c:orientation val="minMax"/>
        </c:scaling>
        <c:delete val="0"/>
        <c:axPos val="b"/>
        <c:majorGridlines>
          <c:spPr>
            <a:ln w="4392">
              <a:solidFill>
                <a:schemeClr val="tx1"/>
              </a:solidFill>
              <a:prstDash val="solid"/>
            </a:ln>
          </c:spPr>
        </c:majorGridlines>
        <c:numFmt formatCode="General" sourceLinked="1"/>
        <c:majorTickMark val="out"/>
        <c:minorTickMark val="none"/>
        <c:tickLblPos val="nextTo"/>
        <c:spPr>
          <a:ln w="4392">
            <a:solidFill>
              <a:schemeClr val="tx1"/>
            </a:solidFill>
            <a:prstDash val="solid"/>
          </a:ln>
        </c:spPr>
        <c:txPr>
          <a:bodyPr rot="0" vert="horz"/>
          <a:lstStyle/>
          <a:p>
            <a:pPr>
              <a:defRPr sz="1383" b="0" i="0" u="none" strike="noStrike" baseline="0">
                <a:solidFill>
                  <a:schemeClr val="tx1"/>
                </a:solidFill>
                <a:latin typeface="Univers 45 Light"/>
                <a:ea typeface="Univers 45 Light"/>
                <a:cs typeface="Univers 45 Light"/>
              </a:defRPr>
            </a:pPr>
            <a:endParaRPr lang="en-US"/>
          </a:p>
        </c:txPr>
        <c:crossAx val="443322344"/>
        <c:crosses val="autoZero"/>
        <c:crossBetween val="between"/>
      </c:valAx>
      <c:spPr>
        <a:noFill/>
        <a:ln w="17568">
          <a:solidFill>
            <a:schemeClr val="tx1"/>
          </a:solidFill>
          <a:prstDash val="solid"/>
        </a:ln>
      </c:spPr>
    </c:plotArea>
    <c:legend>
      <c:legendPos val="r"/>
      <c:layout>
        <c:manualLayout>
          <c:xMode val="edge"/>
          <c:yMode val="edge"/>
          <c:x val="0.91746031746031742"/>
          <c:y val="0.41247002398081534"/>
          <c:w val="7.6190476190476197E-2"/>
          <c:h val="0.10311750599520383"/>
        </c:manualLayout>
      </c:layout>
      <c:overlay val="0"/>
      <c:spPr>
        <a:noFill/>
        <a:ln w="4392">
          <a:solidFill>
            <a:schemeClr val="tx1"/>
          </a:solidFill>
          <a:prstDash val="solid"/>
        </a:ln>
      </c:spPr>
      <c:txPr>
        <a:bodyPr/>
        <a:lstStyle/>
        <a:p>
          <a:pPr>
            <a:defRPr sz="1273" b="0" i="0" u="none" strike="noStrike" baseline="0">
              <a:solidFill>
                <a:schemeClr val="tx1"/>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2490"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03174603174602"/>
          <c:y val="2.6378896882494004E-2"/>
          <c:w val="0.63650793650793647"/>
          <c:h val="0.86570743405275774"/>
        </c:manualLayout>
      </c:layout>
      <c:barChart>
        <c:barDir val="bar"/>
        <c:grouping val="clustered"/>
        <c:varyColors val="0"/>
        <c:ser>
          <c:idx val="0"/>
          <c:order val="0"/>
          <c:tx>
            <c:strRef>
              <c:f>Sheet1!$A$2</c:f>
              <c:strCache>
                <c:ptCount val="1"/>
                <c:pt idx="0">
                  <c:v>2003</c:v>
                </c:pt>
              </c:strCache>
            </c:strRef>
          </c:tx>
          <c:spPr>
            <a:solidFill>
              <a:schemeClr val="accent1"/>
            </a:solidFill>
            <a:ln w="17568">
              <a:solidFill>
                <a:schemeClr val="tx1"/>
              </a:solidFill>
              <a:prstDash val="solid"/>
            </a:ln>
          </c:spPr>
          <c:invertIfNegative val="0"/>
          <c:cat>
            <c:strRef>
              <c:f>Sheet1!$B$1:$G$1</c:f>
              <c:strCache>
                <c:ptCount val="6"/>
                <c:pt idx="0">
                  <c:v>Adjusting PPE</c:v>
                </c:pt>
                <c:pt idx="1">
                  <c:v>Changing Position</c:v>
                </c:pt>
                <c:pt idx="2">
                  <c:v>Rearranging Job</c:v>
                </c:pt>
                <c:pt idx="3">
                  <c:v>Stopping Job</c:v>
                </c:pt>
                <c:pt idx="4">
                  <c:v>Attaching Grounds</c:v>
                </c:pt>
                <c:pt idx="5">
                  <c:v>Performing Lock Outs/Tag Outs</c:v>
                </c:pt>
              </c:strCache>
            </c:strRef>
          </c:cat>
          <c:val>
            <c:numRef>
              <c:f>Sheet1!$B$2:$G$2</c:f>
              <c:numCache>
                <c:formatCode>General</c:formatCode>
                <c:ptCount val="6"/>
                <c:pt idx="0">
                  <c:v>53</c:v>
                </c:pt>
                <c:pt idx="1">
                  <c:v>39</c:v>
                </c:pt>
                <c:pt idx="2">
                  <c:v>31</c:v>
                </c:pt>
                <c:pt idx="3">
                  <c:v>31</c:v>
                </c:pt>
                <c:pt idx="4">
                  <c:v>6</c:v>
                </c:pt>
                <c:pt idx="5">
                  <c:v>26</c:v>
                </c:pt>
              </c:numCache>
            </c:numRef>
          </c:val>
        </c:ser>
        <c:ser>
          <c:idx val="1"/>
          <c:order val="1"/>
          <c:tx>
            <c:strRef>
              <c:f>Sheet1!$A$3</c:f>
              <c:strCache>
                <c:ptCount val="1"/>
                <c:pt idx="0">
                  <c:v>2004</c:v>
                </c:pt>
              </c:strCache>
            </c:strRef>
          </c:tx>
          <c:spPr>
            <a:solidFill>
              <a:schemeClr val="accent2"/>
            </a:solidFill>
            <a:ln w="17568">
              <a:solidFill>
                <a:schemeClr val="tx1"/>
              </a:solidFill>
              <a:prstDash val="solid"/>
            </a:ln>
          </c:spPr>
          <c:invertIfNegative val="0"/>
          <c:cat>
            <c:strRef>
              <c:f>Sheet1!$B$1:$G$1</c:f>
              <c:strCache>
                <c:ptCount val="6"/>
                <c:pt idx="0">
                  <c:v>Adjusting PPE</c:v>
                </c:pt>
                <c:pt idx="1">
                  <c:v>Changing Position</c:v>
                </c:pt>
                <c:pt idx="2">
                  <c:v>Rearranging Job</c:v>
                </c:pt>
                <c:pt idx="3">
                  <c:v>Stopping Job</c:v>
                </c:pt>
                <c:pt idx="4">
                  <c:v>Attaching Grounds</c:v>
                </c:pt>
                <c:pt idx="5">
                  <c:v>Performing Lock Outs/Tag Outs</c:v>
                </c:pt>
              </c:strCache>
            </c:strRef>
          </c:cat>
          <c:val>
            <c:numRef>
              <c:f>Sheet1!$B$3:$G$3</c:f>
              <c:numCache>
                <c:formatCode>General</c:formatCode>
                <c:ptCount val="6"/>
                <c:pt idx="0">
                  <c:v>21</c:v>
                </c:pt>
                <c:pt idx="1">
                  <c:v>22</c:v>
                </c:pt>
                <c:pt idx="2">
                  <c:v>6</c:v>
                </c:pt>
                <c:pt idx="3">
                  <c:v>14</c:v>
                </c:pt>
                <c:pt idx="4">
                  <c:v>1</c:v>
                </c:pt>
                <c:pt idx="5">
                  <c:v>3</c:v>
                </c:pt>
              </c:numCache>
            </c:numRef>
          </c:val>
        </c:ser>
        <c:dLbls>
          <c:showLegendKey val="0"/>
          <c:showVal val="0"/>
          <c:showCatName val="0"/>
          <c:showSerName val="0"/>
          <c:showPercent val="0"/>
          <c:showBubbleSize val="0"/>
        </c:dLbls>
        <c:gapWidth val="150"/>
        <c:axId val="443323128"/>
        <c:axId val="443327440"/>
      </c:barChart>
      <c:catAx>
        <c:axId val="443323128"/>
        <c:scaling>
          <c:orientation val="minMax"/>
        </c:scaling>
        <c:delete val="0"/>
        <c:axPos val="l"/>
        <c:numFmt formatCode="General" sourceLinked="1"/>
        <c:majorTickMark val="out"/>
        <c:minorTickMark val="none"/>
        <c:tickLblPos val="nextTo"/>
        <c:spPr>
          <a:ln w="4392">
            <a:solidFill>
              <a:schemeClr val="tx1"/>
            </a:solidFill>
            <a:prstDash val="solid"/>
          </a:ln>
        </c:spPr>
        <c:txPr>
          <a:bodyPr rot="0" vert="horz"/>
          <a:lstStyle/>
          <a:p>
            <a:pPr>
              <a:defRPr sz="1660" b="0" i="0" u="none" strike="noStrike" baseline="0">
                <a:solidFill>
                  <a:schemeClr val="tx1"/>
                </a:solidFill>
                <a:latin typeface="Univers 45 Light"/>
                <a:ea typeface="Univers 45 Light"/>
                <a:cs typeface="Univers 45 Light"/>
              </a:defRPr>
            </a:pPr>
            <a:endParaRPr lang="en-US"/>
          </a:p>
        </c:txPr>
        <c:crossAx val="443327440"/>
        <c:crosses val="autoZero"/>
        <c:auto val="1"/>
        <c:lblAlgn val="ctr"/>
        <c:lblOffset val="100"/>
        <c:tickLblSkip val="1"/>
        <c:tickMarkSkip val="1"/>
        <c:noMultiLvlLbl val="0"/>
      </c:catAx>
      <c:valAx>
        <c:axId val="443327440"/>
        <c:scaling>
          <c:orientation val="minMax"/>
        </c:scaling>
        <c:delete val="0"/>
        <c:axPos val="b"/>
        <c:majorGridlines>
          <c:spPr>
            <a:ln w="4392">
              <a:solidFill>
                <a:schemeClr val="tx1"/>
              </a:solidFill>
              <a:prstDash val="solid"/>
            </a:ln>
          </c:spPr>
        </c:majorGridlines>
        <c:numFmt formatCode="General" sourceLinked="1"/>
        <c:majorTickMark val="out"/>
        <c:minorTickMark val="none"/>
        <c:tickLblPos val="nextTo"/>
        <c:spPr>
          <a:ln w="4392">
            <a:solidFill>
              <a:schemeClr val="tx1"/>
            </a:solidFill>
            <a:prstDash val="solid"/>
          </a:ln>
        </c:spPr>
        <c:txPr>
          <a:bodyPr rot="0" vert="horz"/>
          <a:lstStyle/>
          <a:p>
            <a:pPr>
              <a:defRPr sz="1660" b="0" i="0" u="none" strike="noStrike" baseline="0">
                <a:solidFill>
                  <a:schemeClr val="tx1"/>
                </a:solidFill>
                <a:latin typeface="Univers 45 Light"/>
                <a:ea typeface="Univers 45 Light"/>
                <a:cs typeface="Univers 45 Light"/>
              </a:defRPr>
            </a:pPr>
            <a:endParaRPr lang="en-US"/>
          </a:p>
        </c:txPr>
        <c:crossAx val="443323128"/>
        <c:crosses val="autoZero"/>
        <c:crossBetween val="between"/>
      </c:valAx>
      <c:spPr>
        <a:noFill/>
        <a:ln w="17568">
          <a:solidFill>
            <a:schemeClr val="tx1"/>
          </a:solidFill>
          <a:prstDash val="solid"/>
        </a:ln>
      </c:spPr>
    </c:plotArea>
    <c:legend>
      <c:legendPos val="r"/>
      <c:layout>
        <c:manualLayout>
          <c:xMode val="edge"/>
          <c:yMode val="edge"/>
          <c:x val="0.91746031746031742"/>
          <c:y val="0.40527577937649878"/>
          <c:w val="7.6190476190476197E-2"/>
          <c:h val="0.10311750599520383"/>
        </c:manualLayout>
      </c:layout>
      <c:overlay val="0"/>
      <c:spPr>
        <a:noFill/>
        <a:ln w="4392">
          <a:solidFill>
            <a:schemeClr val="tx1"/>
          </a:solidFill>
          <a:prstDash val="solid"/>
        </a:ln>
      </c:spPr>
      <c:txPr>
        <a:bodyPr/>
        <a:lstStyle/>
        <a:p>
          <a:pPr>
            <a:defRPr sz="1273" b="0" i="0" u="none" strike="noStrike" baseline="0">
              <a:solidFill>
                <a:schemeClr val="tx1"/>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2490"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
          <c:y val="2.6378896882494004E-2"/>
          <c:w val="0.62380952380952381"/>
          <c:h val="0.87769784172661869"/>
        </c:manualLayout>
      </c:layout>
      <c:barChart>
        <c:barDir val="bar"/>
        <c:grouping val="clustered"/>
        <c:varyColors val="0"/>
        <c:ser>
          <c:idx val="0"/>
          <c:order val="0"/>
          <c:tx>
            <c:strRef>
              <c:f>Sheet1!$A$2</c:f>
              <c:strCache>
                <c:ptCount val="1"/>
                <c:pt idx="0">
                  <c:v>2003</c:v>
                </c:pt>
              </c:strCache>
            </c:strRef>
          </c:tx>
          <c:spPr>
            <a:solidFill>
              <a:schemeClr val="accent1"/>
            </a:solidFill>
            <a:ln w="17568">
              <a:solidFill>
                <a:schemeClr val="tx1"/>
              </a:solidFill>
              <a:prstDash val="solid"/>
            </a:ln>
          </c:spPr>
          <c:invertIfNegative val="0"/>
          <c:cat>
            <c:strRef>
              <c:f>Sheet1!$B$1:$I$1</c:f>
              <c:strCache>
                <c:ptCount val="8"/>
                <c:pt idx="0">
                  <c:v>Following Procedures</c:v>
                </c:pt>
                <c:pt idx="1">
                  <c:v>Use of Tools or Equipment</c:v>
                </c:pt>
                <c:pt idx="2">
                  <c:v>Use of Protective Methods</c:v>
                </c:pt>
                <c:pt idx="3">
                  <c:v>Inattention/Lack of Awareness</c:v>
                </c:pt>
                <c:pt idx="4">
                  <c:v>Protective Systems</c:v>
                </c:pt>
                <c:pt idx="5">
                  <c:v>Tools, Equipment &amp; Vehicle</c:v>
                </c:pt>
                <c:pt idx="6">
                  <c:v>Work Exposure to</c:v>
                </c:pt>
                <c:pt idx="7">
                  <c:v>Work Place Hazards</c:v>
                </c:pt>
              </c:strCache>
            </c:strRef>
          </c:cat>
          <c:val>
            <c:numRef>
              <c:f>Sheet1!$B$2:$I$2</c:f>
              <c:numCache>
                <c:formatCode>General</c:formatCode>
                <c:ptCount val="8"/>
                <c:pt idx="0">
                  <c:v>7</c:v>
                </c:pt>
                <c:pt idx="1">
                  <c:v>2</c:v>
                </c:pt>
                <c:pt idx="2">
                  <c:v>2</c:v>
                </c:pt>
                <c:pt idx="3">
                  <c:v>7</c:v>
                </c:pt>
                <c:pt idx="4">
                  <c:v>2</c:v>
                </c:pt>
                <c:pt idx="5">
                  <c:v>0</c:v>
                </c:pt>
                <c:pt idx="6">
                  <c:v>1</c:v>
                </c:pt>
                <c:pt idx="7">
                  <c:v>3</c:v>
                </c:pt>
              </c:numCache>
            </c:numRef>
          </c:val>
        </c:ser>
        <c:ser>
          <c:idx val="1"/>
          <c:order val="1"/>
          <c:tx>
            <c:strRef>
              <c:f>Sheet1!$A$3</c:f>
              <c:strCache>
                <c:ptCount val="1"/>
                <c:pt idx="0">
                  <c:v>2004</c:v>
                </c:pt>
              </c:strCache>
            </c:strRef>
          </c:tx>
          <c:spPr>
            <a:solidFill>
              <a:schemeClr val="accent2"/>
            </a:solidFill>
            <a:ln w="17568">
              <a:solidFill>
                <a:schemeClr val="tx1"/>
              </a:solidFill>
              <a:prstDash val="solid"/>
            </a:ln>
          </c:spPr>
          <c:invertIfNegative val="0"/>
          <c:cat>
            <c:strRef>
              <c:f>Sheet1!$B$1:$I$1</c:f>
              <c:strCache>
                <c:ptCount val="8"/>
                <c:pt idx="0">
                  <c:v>Following Procedures</c:v>
                </c:pt>
                <c:pt idx="1">
                  <c:v>Use of Tools or Equipment</c:v>
                </c:pt>
                <c:pt idx="2">
                  <c:v>Use of Protective Methods</c:v>
                </c:pt>
                <c:pt idx="3">
                  <c:v>Inattention/Lack of Awareness</c:v>
                </c:pt>
                <c:pt idx="4">
                  <c:v>Protective Systems</c:v>
                </c:pt>
                <c:pt idx="5">
                  <c:v>Tools, Equipment &amp; Vehicle</c:v>
                </c:pt>
                <c:pt idx="6">
                  <c:v>Work Exposure to</c:v>
                </c:pt>
                <c:pt idx="7">
                  <c:v>Work Place Hazards</c:v>
                </c:pt>
              </c:strCache>
            </c:strRef>
          </c:cat>
          <c:val>
            <c:numRef>
              <c:f>Sheet1!$B$3:$I$3</c:f>
              <c:numCache>
                <c:formatCode>General</c:formatCode>
                <c:ptCount val="8"/>
                <c:pt idx="0">
                  <c:v>4</c:v>
                </c:pt>
                <c:pt idx="1">
                  <c:v>2</c:v>
                </c:pt>
                <c:pt idx="2">
                  <c:v>6</c:v>
                </c:pt>
                <c:pt idx="3">
                  <c:v>18</c:v>
                </c:pt>
                <c:pt idx="4">
                  <c:v>5</c:v>
                </c:pt>
                <c:pt idx="5">
                  <c:v>6</c:v>
                </c:pt>
                <c:pt idx="6">
                  <c:v>0</c:v>
                </c:pt>
                <c:pt idx="7">
                  <c:v>0</c:v>
                </c:pt>
              </c:numCache>
            </c:numRef>
          </c:val>
        </c:ser>
        <c:dLbls>
          <c:showLegendKey val="0"/>
          <c:showVal val="0"/>
          <c:showCatName val="0"/>
          <c:showSerName val="0"/>
          <c:showPercent val="0"/>
          <c:showBubbleSize val="0"/>
        </c:dLbls>
        <c:gapWidth val="150"/>
        <c:axId val="499257952"/>
        <c:axId val="499254816"/>
      </c:barChart>
      <c:catAx>
        <c:axId val="499257952"/>
        <c:scaling>
          <c:orientation val="minMax"/>
        </c:scaling>
        <c:delete val="0"/>
        <c:axPos val="l"/>
        <c:numFmt formatCode="General" sourceLinked="1"/>
        <c:majorTickMark val="out"/>
        <c:minorTickMark val="none"/>
        <c:tickLblPos val="nextTo"/>
        <c:spPr>
          <a:ln w="4392">
            <a:solidFill>
              <a:schemeClr val="tx1"/>
            </a:solidFill>
            <a:prstDash val="solid"/>
          </a:ln>
        </c:spPr>
        <c:txPr>
          <a:bodyPr rot="0" vert="horz"/>
          <a:lstStyle/>
          <a:p>
            <a:pPr>
              <a:defRPr sz="1107" b="0" i="0" u="none" strike="noStrike" baseline="0">
                <a:solidFill>
                  <a:schemeClr val="tx1"/>
                </a:solidFill>
                <a:latin typeface="Univers 45 Light"/>
                <a:ea typeface="Univers 45 Light"/>
                <a:cs typeface="Univers 45 Light"/>
              </a:defRPr>
            </a:pPr>
            <a:endParaRPr lang="en-US"/>
          </a:p>
        </c:txPr>
        <c:crossAx val="499254816"/>
        <c:crosses val="autoZero"/>
        <c:auto val="1"/>
        <c:lblAlgn val="ctr"/>
        <c:lblOffset val="100"/>
        <c:tickLblSkip val="1"/>
        <c:tickMarkSkip val="1"/>
        <c:noMultiLvlLbl val="0"/>
      </c:catAx>
      <c:valAx>
        <c:axId val="499254816"/>
        <c:scaling>
          <c:orientation val="minMax"/>
        </c:scaling>
        <c:delete val="0"/>
        <c:axPos val="b"/>
        <c:majorGridlines>
          <c:spPr>
            <a:ln w="4392">
              <a:solidFill>
                <a:schemeClr val="tx1"/>
              </a:solidFill>
              <a:prstDash val="solid"/>
            </a:ln>
          </c:spPr>
        </c:majorGridlines>
        <c:numFmt formatCode="General" sourceLinked="1"/>
        <c:majorTickMark val="out"/>
        <c:minorTickMark val="none"/>
        <c:tickLblPos val="nextTo"/>
        <c:spPr>
          <a:ln w="4392">
            <a:solidFill>
              <a:schemeClr val="tx1"/>
            </a:solidFill>
            <a:prstDash val="solid"/>
          </a:ln>
        </c:spPr>
        <c:txPr>
          <a:bodyPr rot="0" vert="horz"/>
          <a:lstStyle/>
          <a:p>
            <a:pPr>
              <a:defRPr sz="1383" b="0" i="0" u="none" strike="noStrike" baseline="0">
                <a:solidFill>
                  <a:schemeClr val="tx1"/>
                </a:solidFill>
                <a:latin typeface="Univers 45 Light"/>
                <a:ea typeface="Univers 45 Light"/>
                <a:cs typeface="Univers 45 Light"/>
              </a:defRPr>
            </a:pPr>
            <a:endParaRPr lang="en-US"/>
          </a:p>
        </c:txPr>
        <c:crossAx val="499257952"/>
        <c:crosses val="autoZero"/>
        <c:crossBetween val="between"/>
      </c:valAx>
      <c:spPr>
        <a:noFill/>
        <a:ln w="17568">
          <a:solidFill>
            <a:schemeClr val="tx1"/>
          </a:solidFill>
          <a:prstDash val="solid"/>
        </a:ln>
      </c:spPr>
    </c:plotArea>
    <c:legend>
      <c:legendPos val="r"/>
      <c:layout>
        <c:manualLayout>
          <c:xMode val="edge"/>
          <c:yMode val="edge"/>
          <c:x val="0.85396825396825393"/>
          <c:y val="0.37889688249400477"/>
          <c:w val="0.13968253968253969"/>
          <c:h val="0.17026378896882494"/>
        </c:manualLayout>
      </c:layout>
      <c:overlay val="0"/>
      <c:spPr>
        <a:solidFill>
          <a:schemeClr val="bg1"/>
        </a:solidFill>
        <a:ln w="4392">
          <a:solidFill>
            <a:schemeClr val="tx1"/>
          </a:solidFill>
          <a:prstDash val="solid"/>
        </a:ln>
      </c:spPr>
      <c:txPr>
        <a:bodyPr/>
        <a:lstStyle/>
        <a:p>
          <a:pPr>
            <a:defRPr sz="2289" b="1" i="0" u="none" strike="noStrike" baseline="0">
              <a:solidFill>
                <a:schemeClr val="tx1"/>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2490"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444444444444444"/>
          <c:y val="2.6378896882494004E-2"/>
          <c:w val="0.64444444444444449"/>
          <c:h val="0.88729016786570747"/>
        </c:manualLayout>
      </c:layout>
      <c:barChart>
        <c:barDir val="bar"/>
        <c:grouping val="clustered"/>
        <c:varyColors val="0"/>
        <c:ser>
          <c:idx val="0"/>
          <c:order val="0"/>
          <c:tx>
            <c:strRef>
              <c:f>Sheet1!$A$2</c:f>
              <c:strCache>
                <c:ptCount val="1"/>
                <c:pt idx="0">
                  <c:v>2003</c:v>
                </c:pt>
              </c:strCache>
            </c:strRef>
          </c:tx>
          <c:spPr>
            <a:solidFill>
              <a:schemeClr val="accent1"/>
            </a:solidFill>
            <a:ln w="17568">
              <a:solidFill>
                <a:schemeClr val="tx1"/>
              </a:solidFill>
              <a:prstDash val="solid"/>
            </a:ln>
          </c:spPr>
          <c:invertIfNegative val="0"/>
          <c:cat>
            <c:strRef>
              <c:f>Sheet1!$B$1:$N$1</c:f>
              <c:strCache>
                <c:ptCount val="13"/>
                <c:pt idx="0">
                  <c:v>Mental State</c:v>
                </c:pt>
                <c:pt idx="1">
                  <c:v>Mental Stress</c:v>
                </c:pt>
                <c:pt idx="2">
                  <c:v>Behaviour</c:v>
                </c:pt>
                <c:pt idx="3">
                  <c:v>Skill Level</c:v>
                </c:pt>
                <c:pt idx="4">
                  <c:v>Training/Knowledge Transfer</c:v>
                </c:pt>
                <c:pt idx="5">
                  <c:v>Management/Supervision/Employee Leadership</c:v>
                </c:pt>
                <c:pt idx="6">
                  <c:v>Contractor Selection and Oversight</c:v>
                </c:pt>
                <c:pt idx="7">
                  <c:v>Engineering/Design</c:v>
                </c:pt>
                <c:pt idx="8">
                  <c:v>Work Planning</c:v>
                </c:pt>
                <c:pt idx="9">
                  <c:v>Purchasing, Material Handling &amp; Material Control</c:v>
                </c:pt>
                <c:pt idx="10">
                  <c:v>Tools and Equipment</c:v>
                </c:pt>
                <c:pt idx="11">
                  <c:v>Work Rules/Policies/Standards/Procedures (PSP)</c:v>
                </c:pt>
                <c:pt idx="12">
                  <c:v>Communication</c:v>
                </c:pt>
              </c:strCache>
            </c:strRef>
          </c:cat>
          <c:val>
            <c:numRef>
              <c:f>Sheet1!$B$2:$N$2</c:f>
              <c:numCache>
                <c:formatCode>General</c:formatCode>
                <c:ptCount val="13"/>
                <c:pt idx="0">
                  <c:v>1</c:v>
                </c:pt>
                <c:pt idx="1">
                  <c:v>1</c:v>
                </c:pt>
                <c:pt idx="2">
                  <c:v>3</c:v>
                </c:pt>
                <c:pt idx="3">
                  <c:v>0</c:v>
                </c:pt>
                <c:pt idx="4">
                  <c:v>2</c:v>
                </c:pt>
                <c:pt idx="5">
                  <c:v>5</c:v>
                </c:pt>
                <c:pt idx="6">
                  <c:v>1</c:v>
                </c:pt>
                <c:pt idx="7">
                  <c:v>5</c:v>
                </c:pt>
                <c:pt idx="8">
                  <c:v>4</c:v>
                </c:pt>
                <c:pt idx="9">
                  <c:v>0</c:v>
                </c:pt>
                <c:pt idx="10">
                  <c:v>0</c:v>
                </c:pt>
                <c:pt idx="11">
                  <c:v>2</c:v>
                </c:pt>
                <c:pt idx="12">
                  <c:v>3</c:v>
                </c:pt>
              </c:numCache>
            </c:numRef>
          </c:val>
        </c:ser>
        <c:ser>
          <c:idx val="1"/>
          <c:order val="1"/>
          <c:tx>
            <c:strRef>
              <c:f>Sheet1!$A$3</c:f>
              <c:strCache>
                <c:ptCount val="1"/>
                <c:pt idx="0">
                  <c:v>2004</c:v>
                </c:pt>
              </c:strCache>
            </c:strRef>
          </c:tx>
          <c:spPr>
            <a:solidFill>
              <a:schemeClr val="accent2"/>
            </a:solidFill>
            <a:ln w="17568">
              <a:solidFill>
                <a:schemeClr val="tx1"/>
              </a:solidFill>
              <a:prstDash val="solid"/>
            </a:ln>
          </c:spPr>
          <c:invertIfNegative val="0"/>
          <c:cat>
            <c:strRef>
              <c:f>Sheet1!$B$1:$N$1</c:f>
              <c:strCache>
                <c:ptCount val="13"/>
                <c:pt idx="0">
                  <c:v>Mental State</c:v>
                </c:pt>
                <c:pt idx="1">
                  <c:v>Mental Stress</c:v>
                </c:pt>
                <c:pt idx="2">
                  <c:v>Behaviour</c:v>
                </c:pt>
                <c:pt idx="3">
                  <c:v>Skill Level</c:v>
                </c:pt>
                <c:pt idx="4">
                  <c:v>Training/Knowledge Transfer</c:v>
                </c:pt>
                <c:pt idx="5">
                  <c:v>Management/Supervision/Employee Leadership</c:v>
                </c:pt>
                <c:pt idx="6">
                  <c:v>Contractor Selection and Oversight</c:v>
                </c:pt>
                <c:pt idx="7">
                  <c:v>Engineering/Design</c:v>
                </c:pt>
                <c:pt idx="8">
                  <c:v>Work Planning</c:v>
                </c:pt>
                <c:pt idx="9">
                  <c:v>Purchasing, Material Handling &amp; Material Control</c:v>
                </c:pt>
                <c:pt idx="10">
                  <c:v>Tools and Equipment</c:v>
                </c:pt>
                <c:pt idx="11">
                  <c:v>Work Rules/Policies/Standards/Procedures (PSP)</c:v>
                </c:pt>
                <c:pt idx="12">
                  <c:v>Communication</c:v>
                </c:pt>
              </c:strCache>
            </c:strRef>
          </c:cat>
          <c:val>
            <c:numRef>
              <c:f>Sheet1!$B$3:$N$3</c:f>
              <c:numCache>
                <c:formatCode>General</c:formatCode>
                <c:ptCount val="13"/>
                <c:pt idx="0">
                  <c:v>1</c:v>
                </c:pt>
                <c:pt idx="1">
                  <c:v>0</c:v>
                </c:pt>
                <c:pt idx="2">
                  <c:v>8</c:v>
                </c:pt>
                <c:pt idx="3">
                  <c:v>2</c:v>
                </c:pt>
                <c:pt idx="4">
                  <c:v>5</c:v>
                </c:pt>
                <c:pt idx="5">
                  <c:v>10</c:v>
                </c:pt>
                <c:pt idx="6">
                  <c:v>3</c:v>
                </c:pt>
                <c:pt idx="7">
                  <c:v>3</c:v>
                </c:pt>
                <c:pt idx="8">
                  <c:v>8</c:v>
                </c:pt>
                <c:pt idx="9">
                  <c:v>2</c:v>
                </c:pt>
                <c:pt idx="10">
                  <c:v>3</c:v>
                </c:pt>
                <c:pt idx="11">
                  <c:v>2</c:v>
                </c:pt>
                <c:pt idx="12">
                  <c:v>1</c:v>
                </c:pt>
              </c:numCache>
            </c:numRef>
          </c:val>
        </c:ser>
        <c:dLbls>
          <c:showLegendKey val="0"/>
          <c:showVal val="0"/>
          <c:showCatName val="0"/>
          <c:showSerName val="0"/>
          <c:showPercent val="0"/>
          <c:showBubbleSize val="0"/>
        </c:dLbls>
        <c:gapWidth val="150"/>
        <c:axId val="499256776"/>
        <c:axId val="499255208"/>
      </c:barChart>
      <c:catAx>
        <c:axId val="499256776"/>
        <c:scaling>
          <c:orientation val="minMax"/>
        </c:scaling>
        <c:delete val="0"/>
        <c:axPos val="l"/>
        <c:numFmt formatCode="General" sourceLinked="1"/>
        <c:majorTickMark val="out"/>
        <c:minorTickMark val="none"/>
        <c:tickLblPos val="nextTo"/>
        <c:spPr>
          <a:ln w="4392">
            <a:solidFill>
              <a:schemeClr val="tx1"/>
            </a:solidFill>
            <a:prstDash val="solid"/>
          </a:ln>
        </c:spPr>
        <c:txPr>
          <a:bodyPr rot="0" vert="horz"/>
          <a:lstStyle/>
          <a:p>
            <a:pPr>
              <a:defRPr sz="830" b="0" i="0" u="none" strike="noStrike" baseline="0">
                <a:solidFill>
                  <a:schemeClr val="tx1"/>
                </a:solidFill>
                <a:latin typeface="Times New Roman"/>
                <a:ea typeface="Times New Roman"/>
                <a:cs typeface="Times New Roman"/>
              </a:defRPr>
            </a:pPr>
            <a:endParaRPr lang="en-US"/>
          </a:p>
        </c:txPr>
        <c:crossAx val="499255208"/>
        <c:crosses val="autoZero"/>
        <c:auto val="1"/>
        <c:lblAlgn val="ctr"/>
        <c:lblOffset val="100"/>
        <c:tickLblSkip val="2"/>
        <c:tickMarkSkip val="1"/>
        <c:noMultiLvlLbl val="0"/>
      </c:catAx>
      <c:valAx>
        <c:axId val="499255208"/>
        <c:scaling>
          <c:orientation val="minMax"/>
        </c:scaling>
        <c:delete val="0"/>
        <c:axPos val="b"/>
        <c:majorGridlines>
          <c:spPr>
            <a:ln w="4392">
              <a:solidFill>
                <a:schemeClr val="tx1"/>
              </a:solidFill>
              <a:prstDash val="solid"/>
            </a:ln>
          </c:spPr>
        </c:majorGridlines>
        <c:numFmt formatCode="General" sourceLinked="1"/>
        <c:majorTickMark val="out"/>
        <c:minorTickMark val="none"/>
        <c:tickLblPos val="nextTo"/>
        <c:spPr>
          <a:ln w="4392">
            <a:solidFill>
              <a:schemeClr val="tx1"/>
            </a:solidFill>
            <a:prstDash val="solid"/>
          </a:ln>
        </c:spPr>
        <c:txPr>
          <a:bodyPr rot="0" vert="horz"/>
          <a:lstStyle/>
          <a:p>
            <a:pPr>
              <a:defRPr sz="1107" b="0" i="0" u="none" strike="noStrike" baseline="0">
                <a:solidFill>
                  <a:schemeClr val="tx1"/>
                </a:solidFill>
                <a:latin typeface="Univers 45 Light"/>
                <a:ea typeface="Univers 45 Light"/>
                <a:cs typeface="Univers 45 Light"/>
              </a:defRPr>
            </a:pPr>
            <a:endParaRPr lang="en-US"/>
          </a:p>
        </c:txPr>
        <c:crossAx val="499256776"/>
        <c:crosses val="autoZero"/>
        <c:crossBetween val="between"/>
      </c:valAx>
      <c:spPr>
        <a:noFill/>
        <a:ln w="17568">
          <a:solidFill>
            <a:schemeClr val="tx1"/>
          </a:solidFill>
          <a:prstDash val="solid"/>
        </a:ln>
      </c:spPr>
    </c:plotArea>
    <c:legend>
      <c:legendPos val="r"/>
      <c:layout>
        <c:manualLayout>
          <c:xMode val="edge"/>
          <c:yMode val="edge"/>
          <c:x val="0.91746031746031742"/>
          <c:y val="0.41726618705035973"/>
          <c:w val="7.6190476190476197E-2"/>
          <c:h val="0.10311750599520383"/>
        </c:manualLayout>
      </c:layout>
      <c:overlay val="0"/>
      <c:spPr>
        <a:solidFill>
          <a:schemeClr val="bg1"/>
        </a:solidFill>
        <a:ln w="4392">
          <a:solidFill>
            <a:schemeClr val="tx1"/>
          </a:solidFill>
          <a:prstDash val="solid"/>
        </a:ln>
      </c:spPr>
      <c:txPr>
        <a:bodyPr/>
        <a:lstStyle/>
        <a:p>
          <a:pPr>
            <a:defRPr sz="1273" b="1" i="0" u="none" strike="noStrike" baseline="0">
              <a:solidFill>
                <a:schemeClr val="tx1"/>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2490"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614872364039953E-2"/>
          <c:y val="4.5126353790613721E-2"/>
          <c:w val="0.91786903440621537"/>
          <c:h val="0.79241877256317694"/>
        </c:manualLayout>
      </c:layout>
      <c:barChart>
        <c:barDir val="col"/>
        <c:grouping val="clustered"/>
        <c:varyColors val="0"/>
        <c:ser>
          <c:idx val="1"/>
          <c:order val="0"/>
          <c:tx>
            <c:strRef>
              <c:f>Sheet1!$B$1</c:f>
              <c:strCache>
                <c:ptCount val="1"/>
                <c:pt idx="0">
                  <c:v>Monthly PISI</c:v>
                </c:pt>
              </c:strCache>
            </c:strRef>
          </c:tx>
          <c:spPr>
            <a:solidFill>
              <a:srgbClr val="FFCC00"/>
            </a:solidFill>
            <a:ln w="5945">
              <a:solidFill>
                <a:srgbClr val="000000"/>
              </a:solidFill>
              <a:prstDash val="solid"/>
            </a:ln>
          </c:spPr>
          <c:invertIfNegative val="0"/>
          <c:dPt>
            <c:idx val="12"/>
            <c:invertIfNegative val="0"/>
            <c:bubble3D val="0"/>
            <c:spPr>
              <a:solidFill>
                <a:srgbClr val="008000"/>
              </a:solidFill>
              <a:ln w="5945">
                <a:solidFill>
                  <a:srgbClr val="000000"/>
                </a:solidFill>
                <a:prstDash val="solid"/>
              </a:ln>
            </c:spPr>
          </c:dPt>
          <c:dPt>
            <c:idx val="13"/>
            <c:invertIfNegative val="0"/>
            <c:bubble3D val="0"/>
            <c:spPr>
              <a:solidFill>
                <a:srgbClr val="008000"/>
              </a:solidFill>
              <a:ln w="5945">
                <a:solidFill>
                  <a:srgbClr val="000000"/>
                </a:solidFill>
                <a:prstDash val="solid"/>
              </a:ln>
            </c:spPr>
          </c:dPt>
          <c:dPt>
            <c:idx val="14"/>
            <c:invertIfNegative val="0"/>
            <c:bubble3D val="0"/>
            <c:spPr>
              <a:solidFill>
                <a:srgbClr val="008000"/>
              </a:solidFill>
              <a:ln w="5945">
                <a:solidFill>
                  <a:srgbClr val="000000"/>
                </a:solidFill>
                <a:prstDash val="solid"/>
              </a:ln>
            </c:spPr>
          </c:dPt>
          <c:dPt>
            <c:idx val="15"/>
            <c:invertIfNegative val="0"/>
            <c:bubble3D val="0"/>
            <c:spPr>
              <a:solidFill>
                <a:srgbClr val="008000"/>
              </a:solidFill>
              <a:ln w="5945">
                <a:solidFill>
                  <a:srgbClr val="000000"/>
                </a:solidFill>
                <a:prstDash val="solid"/>
              </a:ln>
            </c:spPr>
          </c:dPt>
          <c:dPt>
            <c:idx val="16"/>
            <c:invertIfNegative val="0"/>
            <c:bubble3D val="0"/>
            <c:spPr>
              <a:solidFill>
                <a:srgbClr val="008000"/>
              </a:solidFill>
              <a:ln w="5945">
                <a:solidFill>
                  <a:srgbClr val="000000"/>
                </a:solidFill>
                <a:prstDash val="solid"/>
              </a:ln>
            </c:spPr>
          </c:dPt>
          <c:dPt>
            <c:idx val="17"/>
            <c:invertIfNegative val="0"/>
            <c:bubble3D val="0"/>
            <c:spPr>
              <a:solidFill>
                <a:srgbClr val="008000"/>
              </a:solidFill>
              <a:ln w="5945">
                <a:solidFill>
                  <a:srgbClr val="000000"/>
                </a:solidFill>
                <a:prstDash val="solid"/>
              </a:ln>
            </c:spPr>
          </c:dPt>
          <c:dPt>
            <c:idx val="18"/>
            <c:invertIfNegative val="0"/>
            <c:bubble3D val="0"/>
            <c:spPr>
              <a:solidFill>
                <a:srgbClr val="008000"/>
              </a:solidFill>
              <a:ln w="5945">
                <a:solidFill>
                  <a:srgbClr val="000000"/>
                </a:solidFill>
                <a:prstDash val="solid"/>
              </a:ln>
            </c:spPr>
          </c:dPt>
          <c:dPt>
            <c:idx val="19"/>
            <c:invertIfNegative val="0"/>
            <c:bubble3D val="0"/>
            <c:spPr>
              <a:solidFill>
                <a:srgbClr val="008000"/>
              </a:solidFill>
              <a:ln w="5945">
                <a:solidFill>
                  <a:srgbClr val="000000"/>
                </a:solidFill>
                <a:prstDash val="solid"/>
              </a:ln>
            </c:spPr>
          </c:dPt>
          <c:dPt>
            <c:idx val="20"/>
            <c:invertIfNegative val="0"/>
            <c:bubble3D val="0"/>
            <c:spPr>
              <a:solidFill>
                <a:srgbClr val="008000"/>
              </a:solidFill>
              <a:ln w="5945">
                <a:solidFill>
                  <a:srgbClr val="000000"/>
                </a:solidFill>
                <a:prstDash val="solid"/>
              </a:ln>
            </c:spPr>
          </c:dPt>
          <c:dPt>
            <c:idx val="21"/>
            <c:invertIfNegative val="0"/>
            <c:bubble3D val="0"/>
            <c:spPr>
              <a:solidFill>
                <a:srgbClr val="008000"/>
              </a:solidFill>
              <a:ln w="5945">
                <a:solidFill>
                  <a:srgbClr val="000000"/>
                </a:solidFill>
                <a:prstDash val="solid"/>
              </a:ln>
            </c:spPr>
          </c:dPt>
          <c:dPt>
            <c:idx val="22"/>
            <c:invertIfNegative val="0"/>
            <c:bubble3D val="0"/>
            <c:spPr>
              <a:solidFill>
                <a:srgbClr val="339966"/>
              </a:solidFill>
              <a:ln w="5945">
                <a:solidFill>
                  <a:srgbClr val="000000"/>
                </a:solidFill>
                <a:prstDash val="solid"/>
              </a:ln>
            </c:spPr>
          </c:dPt>
          <c:dPt>
            <c:idx val="23"/>
            <c:invertIfNegative val="0"/>
            <c:bubble3D val="0"/>
            <c:spPr>
              <a:solidFill>
                <a:srgbClr val="339966"/>
              </a:solidFill>
              <a:ln w="5945">
                <a:solidFill>
                  <a:srgbClr val="000000"/>
                </a:solidFill>
                <a:prstDash val="solid"/>
              </a:ln>
            </c:spPr>
          </c:dPt>
          <c:dPt>
            <c:idx val="24"/>
            <c:invertIfNegative val="0"/>
            <c:bubble3D val="0"/>
            <c:spPr>
              <a:solidFill>
                <a:srgbClr val="0000FF"/>
              </a:solidFill>
              <a:ln w="5945">
                <a:solidFill>
                  <a:srgbClr val="000000"/>
                </a:solidFill>
                <a:prstDash val="solid"/>
              </a:ln>
            </c:spPr>
          </c:dPt>
          <c:dPt>
            <c:idx val="25"/>
            <c:invertIfNegative val="0"/>
            <c:bubble3D val="0"/>
            <c:spPr>
              <a:solidFill>
                <a:srgbClr val="0000FF"/>
              </a:solidFill>
              <a:ln w="5945">
                <a:solidFill>
                  <a:srgbClr val="000000"/>
                </a:solidFill>
                <a:prstDash val="solid"/>
              </a:ln>
            </c:spPr>
          </c:dPt>
          <c:dPt>
            <c:idx val="26"/>
            <c:invertIfNegative val="0"/>
            <c:bubble3D val="0"/>
            <c:spPr>
              <a:solidFill>
                <a:srgbClr val="0000FF"/>
              </a:solidFill>
              <a:ln w="5945">
                <a:solidFill>
                  <a:srgbClr val="000000"/>
                </a:solidFill>
                <a:prstDash val="solid"/>
              </a:ln>
            </c:spPr>
          </c:dPt>
          <c:dPt>
            <c:idx val="27"/>
            <c:invertIfNegative val="0"/>
            <c:bubble3D val="0"/>
            <c:spPr>
              <a:solidFill>
                <a:srgbClr val="0000FF"/>
              </a:solidFill>
              <a:ln w="5945">
                <a:solidFill>
                  <a:srgbClr val="000000"/>
                </a:solidFill>
                <a:prstDash val="solid"/>
              </a:ln>
            </c:spPr>
          </c:dPt>
          <c:dPt>
            <c:idx val="28"/>
            <c:invertIfNegative val="0"/>
            <c:bubble3D val="0"/>
            <c:spPr>
              <a:solidFill>
                <a:srgbClr val="0000FF"/>
              </a:solidFill>
              <a:ln w="5945">
                <a:solidFill>
                  <a:srgbClr val="000000"/>
                </a:solidFill>
                <a:prstDash val="solid"/>
              </a:ln>
            </c:spPr>
          </c:dPt>
          <c:dPt>
            <c:idx val="29"/>
            <c:invertIfNegative val="0"/>
            <c:bubble3D val="0"/>
            <c:spPr>
              <a:solidFill>
                <a:srgbClr val="0000FF"/>
              </a:solidFill>
              <a:ln w="5945">
                <a:solidFill>
                  <a:srgbClr val="000000"/>
                </a:solidFill>
                <a:prstDash val="solid"/>
              </a:ln>
            </c:spPr>
          </c:dPt>
          <c:dPt>
            <c:idx val="30"/>
            <c:invertIfNegative val="0"/>
            <c:bubble3D val="0"/>
            <c:spPr>
              <a:solidFill>
                <a:srgbClr val="0000FF"/>
              </a:solidFill>
              <a:ln w="5945">
                <a:solidFill>
                  <a:srgbClr val="000000"/>
                </a:solidFill>
                <a:prstDash val="solid"/>
              </a:ln>
            </c:spPr>
          </c:dPt>
          <c:dPt>
            <c:idx val="31"/>
            <c:invertIfNegative val="0"/>
            <c:bubble3D val="0"/>
            <c:spPr>
              <a:solidFill>
                <a:srgbClr val="0000FF"/>
              </a:solidFill>
              <a:ln w="5945">
                <a:solidFill>
                  <a:srgbClr val="000000"/>
                </a:solidFill>
                <a:prstDash val="solid"/>
              </a:ln>
            </c:spPr>
          </c:dPt>
          <c:dPt>
            <c:idx val="32"/>
            <c:invertIfNegative val="0"/>
            <c:bubble3D val="0"/>
            <c:spPr>
              <a:solidFill>
                <a:srgbClr val="0000FF"/>
              </a:solidFill>
              <a:ln w="5945">
                <a:solidFill>
                  <a:srgbClr val="000000"/>
                </a:solidFill>
                <a:prstDash val="solid"/>
              </a:ln>
            </c:spPr>
          </c:dPt>
          <c:cat>
            <c:strRef>
              <c:f>Sheet1!$A$2:$A$34</c:f>
              <c:strCache>
                <c:ptCount val="33"/>
                <c:pt idx="0">
                  <c:v>J</c:v>
                </c:pt>
                <c:pt idx="1">
                  <c:v>F</c:v>
                </c:pt>
                <c:pt idx="2">
                  <c:v>M</c:v>
                </c:pt>
                <c:pt idx="3">
                  <c:v>A</c:v>
                </c:pt>
                <c:pt idx="4">
                  <c:v>M</c:v>
                </c:pt>
                <c:pt idx="5">
                  <c:v>J</c:v>
                </c:pt>
                <c:pt idx="6">
                  <c:v>J</c:v>
                </c:pt>
                <c:pt idx="7">
                  <c:v>A</c:v>
                </c:pt>
                <c:pt idx="8">
                  <c:v>S</c:v>
                </c:pt>
                <c:pt idx="9">
                  <c:v>O</c:v>
                </c:pt>
                <c:pt idx="10">
                  <c:v>N</c:v>
                </c:pt>
                <c:pt idx="11">
                  <c:v>D</c:v>
                </c:pt>
                <c:pt idx="12">
                  <c:v>J</c:v>
                </c:pt>
                <c:pt idx="13">
                  <c:v>F</c:v>
                </c:pt>
                <c:pt idx="14">
                  <c:v>M</c:v>
                </c:pt>
                <c:pt idx="15">
                  <c:v>A</c:v>
                </c:pt>
                <c:pt idx="16">
                  <c:v>M</c:v>
                </c:pt>
                <c:pt idx="17">
                  <c:v>J</c:v>
                </c:pt>
                <c:pt idx="18">
                  <c:v>J</c:v>
                </c:pt>
                <c:pt idx="19">
                  <c:v>A</c:v>
                </c:pt>
                <c:pt idx="20">
                  <c:v>S</c:v>
                </c:pt>
                <c:pt idx="21">
                  <c:v>O</c:v>
                </c:pt>
                <c:pt idx="22">
                  <c:v>N</c:v>
                </c:pt>
                <c:pt idx="23">
                  <c:v>D</c:v>
                </c:pt>
                <c:pt idx="24">
                  <c:v>J</c:v>
                </c:pt>
                <c:pt idx="25">
                  <c:v>F</c:v>
                </c:pt>
                <c:pt idx="26">
                  <c:v>M</c:v>
                </c:pt>
                <c:pt idx="27">
                  <c:v>A</c:v>
                </c:pt>
                <c:pt idx="28">
                  <c:v>M</c:v>
                </c:pt>
                <c:pt idx="29">
                  <c:v>J</c:v>
                </c:pt>
                <c:pt idx="30">
                  <c:v>J</c:v>
                </c:pt>
                <c:pt idx="31">
                  <c:v>A</c:v>
                </c:pt>
                <c:pt idx="32">
                  <c:v>S</c:v>
                </c:pt>
              </c:strCache>
            </c:strRef>
          </c:cat>
          <c:val>
            <c:numRef>
              <c:f>Sheet1!$B$2:$B$34</c:f>
              <c:numCache>
                <c:formatCode>General</c:formatCode>
                <c:ptCount val="33"/>
                <c:pt idx="0">
                  <c:v>170.86</c:v>
                </c:pt>
                <c:pt idx="1">
                  <c:v>111.25</c:v>
                </c:pt>
                <c:pt idx="2">
                  <c:v>79.5</c:v>
                </c:pt>
                <c:pt idx="3">
                  <c:v>19.73</c:v>
                </c:pt>
                <c:pt idx="4">
                  <c:v>78.569999999999993</c:v>
                </c:pt>
                <c:pt idx="5">
                  <c:v>157.15</c:v>
                </c:pt>
                <c:pt idx="6">
                  <c:v>165.05</c:v>
                </c:pt>
                <c:pt idx="7">
                  <c:v>16.84</c:v>
                </c:pt>
                <c:pt idx="8">
                  <c:v>120.07</c:v>
                </c:pt>
                <c:pt idx="9">
                  <c:v>159.91</c:v>
                </c:pt>
                <c:pt idx="10">
                  <c:v>41.74</c:v>
                </c:pt>
                <c:pt idx="11">
                  <c:v>187.55</c:v>
                </c:pt>
                <c:pt idx="12">
                  <c:v>29.37</c:v>
                </c:pt>
                <c:pt idx="13">
                  <c:v>32.47</c:v>
                </c:pt>
                <c:pt idx="14">
                  <c:v>19.12</c:v>
                </c:pt>
                <c:pt idx="15">
                  <c:v>18.149999999999999</c:v>
                </c:pt>
                <c:pt idx="16">
                  <c:v>33.520000000000003</c:v>
                </c:pt>
                <c:pt idx="17">
                  <c:v>36.42</c:v>
                </c:pt>
                <c:pt idx="18">
                  <c:v>24.85</c:v>
                </c:pt>
                <c:pt idx="19">
                  <c:v>12.55</c:v>
                </c:pt>
                <c:pt idx="20">
                  <c:v>12.58</c:v>
                </c:pt>
                <c:pt idx="21">
                  <c:v>11.11</c:v>
                </c:pt>
                <c:pt idx="22">
                  <c:v>25.18</c:v>
                </c:pt>
                <c:pt idx="23">
                  <c:v>3.28</c:v>
                </c:pt>
                <c:pt idx="24">
                  <c:v>53.21</c:v>
                </c:pt>
                <c:pt idx="25">
                  <c:v>13.1</c:v>
                </c:pt>
                <c:pt idx="26">
                  <c:v>11.08</c:v>
                </c:pt>
                <c:pt idx="27">
                  <c:v>7.46</c:v>
                </c:pt>
                <c:pt idx="28">
                  <c:v>12.98</c:v>
                </c:pt>
                <c:pt idx="29">
                  <c:v>23.88</c:v>
                </c:pt>
                <c:pt idx="30">
                  <c:v>14.29</c:v>
                </c:pt>
                <c:pt idx="31">
                  <c:v>32.08</c:v>
                </c:pt>
                <c:pt idx="32">
                  <c:v>11.04</c:v>
                </c:pt>
              </c:numCache>
            </c:numRef>
          </c:val>
        </c:ser>
        <c:dLbls>
          <c:showLegendKey val="0"/>
          <c:showVal val="0"/>
          <c:showCatName val="0"/>
          <c:showSerName val="0"/>
          <c:showPercent val="0"/>
          <c:showBubbleSize val="0"/>
        </c:dLbls>
        <c:gapWidth val="150"/>
        <c:axId val="347206296"/>
        <c:axId val="347212960"/>
      </c:barChart>
      <c:barChart>
        <c:barDir val="col"/>
        <c:grouping val="clustered"/>
        <c:varyColors val="0"/>
        <c:ser>
          <c:idx val="0"/>
          <c:order val="3"/>
          <c:tx>
            <c:strRef>
              <c:f>Sheet1!$E$1</c:f>
              <c:strCache>
                <c:ptCount val="1"/>
                <c:pt idx="0">
                  <c:v>Top six Contribution to Total</c:v>
                </c:pt>
              </c:strCache>
            </c:strRef>
          </c:tx>
          <c:spPr>
            <a:solidFill>
              <a:srgbClr val="FF0000"/>
            </a:solidFill>
            <a:ln w="5945">
              <a:solidFill>
                <a:schemeClr val="tx1"/>
              </a:solidFill>
              <a:prstDash val="solid"/>
            </a:ln>
          </c:spPr>
          <c:invertIfNegative val="0"/>
          <c:cat>
            <c:strRef>
              <c:f>Sheet1!$A$2:$A$34</c:f>
              <c:strCache>
                <c:ptCount val="33"/>
                <c:pt idx="0">
                  <c:v>J</c:v>
                </c:pt>
                <c:pt idx="1">
                  <c:v>F</c:v>
                </c:pt>
                <c:pt idx="2">
                  <c:v>M</c:v>
                </c:pt>
                <c:pt idx="3">
                  <c:v>A</c:v>
                </c:pt>
                <c:pt idx="4">
                  <c:v>M</c:v>
                </c:pt>
                <c:pt idx="5">
                  <c:v>J</c:v>
                </c:pt>
                <c:pt idx="6">
                  <c:v>J</c:v>
                </c:pt>
                <c:pt idx="7">
                  <c:v>A</c:v>
                </c:pt>
                <c:pt idx="8">
                  <c:v>S</c:v>
                </c:pt>
                <c:pt idx="9">
                  <c:v>O</c:v>
                </c:pt>
                <c:pt idx="10">
                  <c:v>N</c:v>
                </c:pt>
                <c:pt idx="11">
                  <c:v>D</c:v>
                </c:pt>
                <c:pt idx="12">
                  <c:v>J</c:v>
                </c:pt>
                <c:pt idx="13">
                  <c:v>F</c:v>
                </c:pt>
                <c:pt idx="14">
                  <c:v>M</c:v>
                </c:pt>
                <c:pt idx="15">
                  <c:v>A</c:v>
                </c:pt>
                <c:pt idx="16">
                  <c:v>M</c:v>
                </c:pt>
                <c:pt idx="17">
                  <c:v>J</c:v>
                </c:pt>
                <c:pt idx="18">
                  <c:v>J</c:v>
                </c:pt>
                <c:pt idx="19">
                  <c:v>A</c:v>
                </c:pt>
                <c:pt idx="20">
                  <c:v>S</c:v>
                </c:pt>
                <c:pt idx="21">
                  <c:v>O</c:v>
                </c:pt>
                <c:pt idx="22">
                  <c:v>N</c:v>
                </c:pt>
                <c:pt idx="23">
                  <c:v>D</c:v>
                </c:pt>
                <c:pt idx="24">
                  <c:v>J</c:v>
                </c:pt>
                <c:pt idx="25">
                  <c:v>F</c:v>
                </c:pt>
                <c:pt idx="26">
                  <c:v>M</c:v>
                </c:pt>
                <c:pt idx="27">
                  <c:v>A</c:v>
                </c:pt>
                <c:pt idx="28">
                  <c:v>M</c:v>
                </c:pt>
                <c:pt idx="29">
                  <c:v>J</c:v>
                </c:pt>
                <c:pt idx="30">
                  <c:v>J</c:v>
                </c:pt>
                <c:pt idx="31">
                  <c:v>A</c:v>
                </c:pt>
                <c:pt idx="32">
                  <c:v>S</c:v>
                </c:pt>
              </c:strCache>
            </c:strRef>
          </c:cat>
          <c:val>
            <c:numRef>
              <c:f>Sheet1!$E$2:$E$34</c:f>
              <c:numCache>
                <c:formatCode>General</c:formatCode>
                <c:ptCount val="33"/>
                <c:pt idx="0">
                  <c:v>150.36000000000001</c:v>
                </c:pt>
                <c:pt idx="1">
                  <c:v>105.69</c:v>
                </c:pt>
                <c:pt idx="2">
                  <c:v>67.58</c:v>
                </c:pt>
                <c:pt idx="3">
                  <c:v>1.97</c:v>
                </c:pt>
                <c:pt idx="4">
                  <c:v>70.709999999999994</c:v>
                </c:pt>
                <c:pt idx="5">
                  <c:v>37.72</c:v>
                </c:pt>
                <c:pt idx="6">
                  <c:v>99.03</c:v>
                </c:pt>
                <c:pt idx="8">
                  <c:v>87.65</c:v>
                </c:pt>
                <c:pt idx="9">
                  <c:v>132.72999999999999</c:v>
                </c:pt>
                <c:pt idx="11">
                  <c:v>168.8</c:v>
                </c:pt>
                <c:pt idx="13">
                  <c:v>3.36</c:v>
                </c:pt>
                <c:pt idx="17">
                  <c:v>11.04</c:v>
                </c:pt>
                <c:pt idx="20">
                  <c:v>1.01</c:v>
                </c:pt>
                <c:pt idx="21">
                  <c:v>3.7</c:v>
                </c:pt>
                <c:pt idx="24">
                  <c:v>35.47</c:v>
                </c:pt>
                <c:pt idx="25">
                  <c:v>2.1800000000000002</c:v>
                </c:pt>
                <c:pt idx="29">
                  <c:v>23.65</c:v>
                </c:pt>
              </c:numCache>
            </c:numRef>
          </c:val>
        </c:ser>
        <c:dLbls>
          <c:showLegendKey val="0"/>
          <c:showVal val="0"/>
          <c:showCatName val="0"/>
          <c:showSerName val="0"/>
          <c:showPercent val="0"/>
          <c:showBubbleSize val="0"/>
        </c:dLbls>
        <c:gapWidth val="350"/>
        <c:overlap val="10"/>
        <c:axId val="347211000"/>
        <c:axId val="347211392"/>
      </c:barChart>
      <c:lineChart>
        <c:grouping val="standard"/>
        <c:varyColors val="0"/>
        <c:ser>
          <c:idx val="3"/>
          <c:order val="1"/>
          <c:tx>
            <c:strRef>
              <c:f>Sheet1!$C$1</c:f>
              <c:strCache>
                <c:ptCount val="1"/>
                <c:pt idx="0">
                  <c:v>YTD PISI</c:v>
                </c:pt>
              </c:strCache>
            </c:strRef>
          </c:tx>
          <c:spPr>
            <a:ln w="17834">
              <a:solidFill>
                <a:srgbClr val="0000FF"/>
              </a:solidFill>
              <a:prstDash val="solid"/>
            </a:ln>
          </c:spPr>
          <c:marker>
            <c:symbol val="square"/>
            <c:size val="4"/>
            <c:spPr>
              <a:noFill/>
              <a:ln w="2972">
                <a:noFill/>
              </a:ln>
            </c:spPr>
          </c:marker>
          <c:cat>
            <c:strRef>
              <c:f>Sheet1!$A$2:$A$34</c:f>
              <c:strCache>
                <c:ptCount val="33"/>
                <c:pt idx="0">
                  <c:v>J</c:v>
                </c:pt>
                <c:pt idx="1">
                  <c:v>F</c:v>
                </c:pt>
                <c:pt idx="2">
                  <c:v>M</c:v>
                </c:pt>
                <c:pt idx="3">
                  <c:v>A</c:v>
                </c:pt>
                <c:pt idx="4">
                  <c:v>M</c:v>
                </c:pt>
                <c:pt idx="5">
                  <c:v>J</c:v>
                </c:pt>
                <c:pt idx="6">
                  <c:v>J</c:v>
                </c:pt>
                <c:pt idx="7">
                  <c:v>A</c:v>
                </c:pt>
                <c:pt idx="8">
                  <c:v>S</c:v>
                </c:pt>
                <c:pt idx="9">
                  <c:v>O</c:v>
                </c:pt>
                <c:pt idx="10">
                  <c:v>N</c:v>
                </c:pt>
                <c:pt idx="11">
                  <c:v>D</c:v>
                </c:pt>
                <c:pt idx="12">
                  <c:v>J</c:v>
                </c:pt>
                <c:pt idx="13">
                  <c:v>F</c:v>
                </c:pt>
                <c:pt idx="14">
                  <c:v>M</c:v>
                </c:pt>
                <c:pt idx="15">
                  <c:v>A</c:v>
                </c:pt>
                <c:pt idx="16">
                  <c:v>M</c:v>
                </c:pt>
                <c:pt idx="17">
                  <c:v>J</c:v>
                </c:pt>
                <c:pt idx="18">
                  <c:v>J</c:v>
                </c:pt>
                <c:pt idx="19">
                  <c:v>A</c:v>
                </c:pt>
                <c:pt idx="20">
                  <c:v>S</c:v>
                </c:pt>
                <c:pt idx="21">
                  <c:v>O</c:v>
                </c:pt>
                <c:pt idx="22">
                  <c:v>N</c:v>
                </c:pt>
                <c:pt idx="23">
                  <c:v>D</c:v>
                </c:pt>
                <c:pt idx="24">
                  <c:v>J</c:v>
                </c:pt>
                <c:pt idx="25">
                  <c:v>F</c:v>
                </c:pt>
                <c:pt idx="26">
                  <c:v>M</c:v>
                </c:pt>
                <c:pt idx="27">
                  <c:v>A</c:v>
                </c:pt>
                <c:pt idx="28">
                  <c:v>M</c:v>
                </c:pt>
                <c:pt idx="29">
                  <c:v>J</c:v>
                </c:pt>
                <c:pt idx="30">
                  <c:v>J</c:v>
                </c:pt>
                <c:pt idx="31">
                  <c:v>A</c:v>
                </c:pt>
                <c:pt idx="32">
                  <c:v>S</c:v>
                </c:pt>
              </c:strCache>
            </c:strRef>
          </c:cat>
          <c:val>
            <c:numRef>
              <c:f>Sheet1!$C$2:$C$34</c:f>
              <c:numCache>
                <c:formatCode>General</c:formatCode>
                <c:ptCount val="33"/>
                <c:pt idx="0">
                  <c:v>170.86</c:v>
                </c:pt>
                <c:pt idx="1">
                  <c:v>141.05000000000001</c:v>
                </c:pt>
                <c:pt idx="2">
                  <c:v>120.54</c:v>
                </c:pt>
                <c:pt idx="3">
                  <c:v>95.33</c:v>
                </c:pt>
                <c:pt idx="4">
                  <c:v>91.98</c:v>
                </c:pt>
                <c:pt idx="5">
                  <c:v>102.84</c:v>
                </c:pt>
                <c:pt idx="6">
                  <c:v>111.73</c:v>
                </c:pt>
                <c:pt idx="7">
                  <c:v>99.87</c:v>
                </c:pt>
                <c:pt idx="8">
                  <c:v>102.11</c:v>
                </c:pt>
                <c:pt idx="9">
                  <c:v>107.89</c:v>
                </c:pt>
                <c:pt idx="10">
                  <c:v>101.88</c:v>
                </c:pt>
                <c:pt idx="11">
                  <c:v>109.02</c:v>
                </c:pt>
                <c:pt idx="12">
                  <c:v>29.37</c:v>
                </c:pt>
                <c:pt idx="13">
                  <c:v>30.92</c:v>
                </c:pt>
                <c:pt idx="14">
                  <c:v>26.99</c:v>
                </c:pt>
                <c:pt idx="15">
                  <c:v>24.78</c:v>
                </c:pt>
                <c:pt idx="16">
                  <c:v>26.53</c:v>
                </c:pt>
                <c:pt idx="17">
                  <c:v>28.18</c:v>
                </c:pt>
                <c:pt idx="18">
                  <c:v>27.7</c:v>
                </c:pt>
                <c:pt idx="19">
                  <c:v>25.81</c:v>
                </c:pt>
                <c:pt idx="20">
                  <c:v>24.33</c:v>
                </c:pt>
                <c:pt idx="21">
                  <c:v>23.01</c:v>
                </c:pt>
                <c:pt idx="22">
                  <c:v>23.21</c:v>
                </c:pt>
                <c:pt idx="23">
                  <c:v>21.54</c:v>
                </c:pt>
                <c:pt idx="24">
                  <c:v>53.21</c:v>
                </c:pt>
                <c:pt idx="25">
                  <c:v>33.159999999999997</c:v>
                </c:pt>
                <c:pt idx="26">
                  <c:v>25.8</c:v>
                </c:pt>
                <c:pt idx="27">
                  <c:v>21.21</c:v>
                </c:pt>
                <c:pt idx="28">
                  <c:v>19.57</c:v>
                </c:pt>
                <c:pt idx="29">
                  <c:v>20.28</c:v>
                </c:pt>
                <c:pt idx="30">
                  <c:v>19.43</c:v>
                </c:pt>
                <c:pt idx="31">
                  <c:v>21.01</c:v>
                </c:pt>
                <c:pt idx="32">
                  <c:v>19.899999999999999</c:v>
                </c:pt>
              </c:numCache>
            </c:numRef>
          </c:val>
          <c:smooth val="0"/>
        </c:ser>
        <c:ser>
          <c:idx val="5"/>
          <c:order val="2"/>
          <c:tx>
            <c:strRef>
              <c:f>Sheet1!$D$1</c:f>
              <c:strCache>
                <c:ptCount val="1"/>
                <c:pt idx="0">
                  <c:v>12 mth Rolling PISI</c:v>
                </c:pt>
              </c:strCache>
            </c:strRef>
          </c:tx>
          <c:spPr>
            <a:ln w="11889">
              <a:solidFill>
                <a:srgbClr val="FF00FF"/>
              </a:solidFill>
              <a:prstDash val="solid"/>
            </a:ln>
          </c:spPr>
          <c:marker>
            <c:symbol val="none"/>
          </c:marker>
          <c:cat>
            <c:strRef>
              <c:f>Sheet1!$A$2:$A$34</c:f>
              <c:strCache>
                <c:ptCount val="33"/>
                <c:pt idx="0">
                  <c:v>J</c:v>
                </c:pt>
                <c:pt idx="1">
                  <c:v>F</c:v>
                </c:pt>
                <c:pt idx="2">
                  <c:v>M</c:v>
                </c:pt>
                <c:pt idx="3">
                  <c:v>A</c:v>
                </c:pt>
                <c:pt idx="4">
                  <c:v>M</c:v>
                </c:pt>
                <c:pt idx="5">
                  <c:v>J</c:v>
                </c:pt>
                <c:pt idx="6">
                  <c:v>J</c:v>
                </c:pt>
                <c:pt idx="7">
                  <c:v>A</c:v>
                </c:pt>
                <c:pt idx="8">
                  <c:v>S</c:v>
                </c:pt>
                <c:pt idx="9">
                  <c:v>O</c:v>
                </c:pt>
                <c:pt idx="10">
                  <c:v>N</c:v>
                </c:pt>
                <c:pt idx="11">
                  <c:v>D</c:v>
                </c:pt>
                <c:pt idx="12">
                  <c:v>J</c:v>
                </c:pt>
                <c:pt idx="13">
                  <c:v>F</c:v>
                </c:pt>
                <c:pt idx="14">
                  <c:v>M</c:v>
                </c:pt>
                <c:pt idx="15">
                  <c:v>A</c:v>
                </c:pt>
                <c:pt idx="16">
                  <c:v>M</c:v>
                </c:pt>
                <c:pt idx="17">
                  <c:v>J</c:v>
                </c:pt>
                <c:pt idx="18">
                  <c:v>J</c:v>
                </c:pt>
                <c:pt idx="19">
                  <c:v>A</c:v>
                </c:pt>
                <c:pt idx="20">
                  <c:v>S</c:v>
                </c:pt>
                <c:pt idx="21">
                  <c:v>O</c:v>
                </c:pt>
                <c:pt idx="22">
                  <c:v>N</c:v>
                </c:pt>
                <c:pt idx="23">
                  <c:v>D</c:v>
                </c:pt>
                <c:pt idx="24">
                  <c:v>J</c:v>
                </c:pt>
                <c:pt idx="25">
                  <c:v>F</c:v>
                </c:pt>
                <c:pt idx="26">
                  <c:v>M</c:v>
                </c:pt>
                <c:pt idx="27">
                  <c:v>A</c:v>
                </c:pt>
                <c:pt idx="28">
                  <c:v>M</c:v>
                </c:pt>
                <c:pt idx="29">
                  <c:v>J</c:v>
                </c:pt>
                <c:pt idx="30">
                  <c:v>J</c:v>
                </c:pt>
                <c:pt idx="31">
                  <c:v>A</c:v>
                </c:pt>
                <c:pt idx="32">
                  <c:v>S</c:v>
                </c:pt>
              </c:strCache>
            </c:strRef>
          </c:cat>
          <c:val>
            <c:numRef>
              <c:f>Sheet1!$D$2:$D$34</c:f>
              <c:numCache>
                <c:formatCode>General</c:formatCode>
                <c:ptCount val="33"/>
                <c:pt idx="0">
                  <c:v>58.49</c:v>
                </c:pt>
                <c:pt idx="1">
                  <c:v>61.71</c:v>
                </c:pt>
                <c:pt idx="2">
                  <c:v>67.05</c:v>
                </c:pt>
                <c:pt idx="3">
                  <c:v>66.47</c:v>
                </c:pt>
                <c:pt idx="4">
                  <c:v>70.92</c:v>
                </c:pt>
                <c:pt idx="5">
                  <c:v>83.29</c:v>
                </c:pt>
                <c:pt idx="6">
                  <c:v>96.32</c:v>
                </c:pt>
                <c:pt idx="7">
                  <c:v>97.36</c:v>
                </c:pt>
                <c:pt idx="8">
                  <c:v>103.9</c:v>
                </c:pt>
                <c:pt idx="9">
                  <c:v>111.21</c:v>
                </c:pt>
                <c:pt idx="10">
                  <c:v>105.77</c:v>
                </c:pt>
                <c:pt idx="11">
                  <c:v>109.02</c:v>
                </c:pt>
                <c:pt idx="12">
                  <c:v>97.23</c:v>
                </c:pt>
                <c:pt idx="13">
                  <c:v>90.66</c:v>
                </c:pt>
                <c:pt idx="14">
                  <c:v>85.63</c:v>
                </c:pt>
                <c:pt idx="15">
                  <c:v>85.5</c:v>
                </c:pt>
                <c:pt idx="16">
                  <c:v>81.75</c:v>
                </c:pt>
                <c:pt idx="17">
                  <c:v>71.680000000000007</c:v>
                </c:pt>
                <c:pt idx="18">
                  <c:v>60</c:v>
                </c:pt>
                <c:pt idx="19">
                  <c:v>59.64</c:v>
                </c:pt>
                <c:pt idx="20">
                  <c:v>50.68</c:v>
                </c:pt>
                <c:pt idx="21">
                  <c:v>38.28</c:v>
                </c:pt>
                <c:pt idx="22">
                  <c:v>36.9</c:v>
                </c:pt>
                <c:pt idx="23">
                  <c:v>21.54</c:v>
                </c:pt>
                <c:pt idx="24">
                  <c:v>23.53</c:v>
                </c:pt>
                <c:pt idx="25">
                  <c:v>21.92</c:v>
                </c:pt>
                <c:pt idx="26">
                  <c:v>21.25</c:v>
                </c:pt>
                <c:pt idx="27">
                  <c:v>20.36</c:v>
                </c:pt>
                <c:pt idx="28">
                  <c:v>18.64</c:v>
                </c:pt>
                <c:pt idx="29">
                  <c:v>17.600000000000001</c:v>
                </c:pt>
                <c:pt idx="30">
                  <c:v>16.72</c:v>
                </c:pt>
                <c:pt idx="31">
                  <c:v>18.350000000000001</c:v>
                </c:pt>
                <c:pt idx="32">
                  <c:v>18.22</c:v>
                </c:pt>
              </c:numCache>
            </c:numRef>
          </c:val>
          <c:smooth val="0"/>
        </c:ser>
        <c:dLbls>
          <c:showLegendKey val="0"/>
          <c:showVal val="0"/>
          <c:showCatName val="0"/>
          <c:showSerName val="0"/>
          <c:showPercent val="0"/>
          <c:showBubbleSize val="0"/>
        </c:dLbls>
        <c:marker val="1"/>
        <c:smooth val="0"/>
        <c:axId val="347206296"/>
        <c:axId val="347212960"/>
      </c:lineChart>
      <c:catAx>
        <c:axId val="347206296"/>
        <c:scaling>
          <c:orientation val="minMax"/>
        </c:scaling>
        <c:delete val="0"/>
        <c:axPos val="b"/>
        <c:title>
          <c:tx>
            <c:rich>
              <a:bodyPr/>
              <a:lstStyle/>
              <a:p>
                <a:pPr>
                  <a:defRPr sz="550" b="1" i="0" u="none" strike="noStrike" baseline="0">
                    <a:solidFill>
                      <a:schemeClr val="tx1"/>
                    </a:solidFill>
                    <a:latin typeface="Arial"/>
                    <a:ea typeface="Arial"/>
                    <a:cs typeface="Arial"/>
                  </a:defRPr>
                </a:pPr>
                <a:r>
                  <a:rPr lang="en-US"/>
                  <a:t>months</a:t>
                </a:r>
              </a:p>
            </c:rich>
          </c:tx>
          <c:layout>
            <c:manualLayout>
              <c:xMode val="edge"/>
              <c:yMode val="edge"/>
              <c:x val="0.46836847946725862"/>
              <c:y val="0.89169675090252709"/>
            </c:manualLayout>
          </c:layout>
          <c:overlay val="0"/>
          <c:spPr>
            <a:noFill/>
            <a:ln w="11889">
              <a:noFill/>
            </a:ln>
          </c:spPr>
        </c:title>
        <c:numFmt formatCode="General" sourceLinked="1"/>
        <c:majorTickMark val="out"/>
        <c:minorTickMark val="none"/>
        <c:tickLblPos val="nextTo"/>
        <c:spPr>
          <a:ln w="1486">
            <a:solidFill>
              <a:schemeClr val="tx1"/>
            </a:solidFill>
            <a:prstDash val="solid"/>
          </a:ln>
        </c:spPr>
        <c:txPr>
          <a:bodyPr rot="0" vert="horz"/>
          <a:lstStyle/>
          <a:p>
            <a:pPr>
              <a:defRPr sz="456" b="1" i="0" u="none" strike="noStrike" baseline="0">
                <a:solidFill>
                  <a:srgbClr val="000000"/>
                </a:solidFill>
                <a:latin typeface="Univers 45 Light"/>
                <a:ea typeface="Univers 45 Light"/>
                <a:cs typeface="Univers 45 Light"/>
              </a:defRPr>
            </a:pPr>
            <a:endParaRPr lang="en-US"/>
          </a:p>
        </c:txPr>
        <c:crossAx val="347212960"/>
        <c:crosses val="autoZero"/>
        <c:auto val="1"/>
        <c:lblAlgn val="ctr"/>
        <c:lblOffset val="100"/>
        <c:tickLblSkip val="1"/>
        <c:tickMarkSkip val="1"/>
        <c:noMultiLvlLbl val="0"/>
      </c:catAx>
      <c:valAx>
        <c:axId val="347212960"/>
        <c:scaling>
          <c:orientation val="minMax"/>
        </c:scaling>
        <c:delete val="0"/>
        <c:axPos val="l"/>
        <c:majorGridlines>
          <c:spPr>
            <a:ln w="1486">
              <a:solidFill>
                <a:srgbClr val="000000"/>
              </a:solidFill>
              <a:prstDash val="sysDash"/>
            </a:ln>
          </c:spPr>
        </c:majorGridlines>
        <c:numFmt formatCode="0" sourceLinked="0"/>
        <c:majorTickMark val="out"/>
        <c:minorTickMark val="none"/>
        <c:tickLblPos val="nextTo"/>
        <c:spPr>
          <a:ln w="5945">
            <a:solidFill>
              <a:srgbClr val="000000"/>
            </a:solidFill>
            <a:prstDash val="solid"/>
          </a:ln>
        </c:spPr>
        <c:txPr>
          <a:bodyPr rot="0" vert="horz"/>
          <a:lstStyle/>
          <a:p>
            <a:pPr>
              <a:defRPr sz="456" b="1" i="0" u="none" strike="noStrike" baseline="0">
                <a:solidFill>
                  <a:srgbClr val="000000"/>
                </a:solidFill>
                <a:latin typeface="Univers 45 Light"/>
                <a:ea typeface="Univers 45 Light"/>
                <a:cs typeface="Univers 45 Light"/>
              </a:defRPr>
            </a:pPr>
            <a:endParaRPr lang="en-US"/>
          </a:p>
        </c:txPr>
        <c:crossAx val="347206296"/>
        <c:crosses val="autoZero"/>
        <c:crossBetween val="between"/>
      </c:valAx>
      <c:catAx>
        <c:axId val="347211000"/>
        <c:scaling>
          <c:orientation val="minMax"/>
        </c:scaling>
        <c:delete val="1"/>
        <c:axPos val="b"/>
        <c:numFmt formatCode="General" sourceLinked="1"/>
        <c:majorTickMark val="out"/>
        <c:minorTickMark val="none"/>
        <c:tickLblPos val="nextTo"/>
        <c:crossAx val="347211392"/>
        <c:crosses val="autoZero"/>
        <c:auto val="1"/>
        <c:lblAlgn val="ctr"/>
        <c:lblOffset val="100"/>
        <c:noMultiLvlLbl val="0"/>
      </c:catAx>
      <c:valAx>
        <c:axId val="347211392"/>
        <c:scaling>
          <c:orientation val="minMax"/>
          <c:max val="200"/>
        </c:scaling>
        <c:delete val="1"/>
        <c:axPos val="r"/>
        <c:numFmt formatCode="General" sourceLinked="1"/>
        <c:majorTickMark val="out"/>
        <c:minorTickMark val="none"/>
        <c:tickLblPos val="nextTo"/>
        <c:crossAx val="347211000"/>
        <c:crosses val="max"/>
        <c:crossBetween val="between"/>
      </c:valAx>
      <c:spPr>
        <a:noFill/>
        <a:ln w="11889">
          <a:noFill/>
        </a:ln>
      </c:spPr>
    </c:plotArea>
    <c:legend>
      <c:legendPos val="r"/>
      <c:layout>
        <c:manualLayout>
          <c:xMode val="edge"/>
          <c:yMode val="edge"/>
          <c:x val="6.9922308546059936E-2"/>
          <c:y val="0.93321299638989175"/>
          <c:w val="0.87125416204217532"/>
          <c:h val="5.2346570397111915E-2"/>
        </c:manualLayout>
      </c:layout>
      <c:overlay val="0"/>
      <c:spPr>
        <a:solidFill>
          <a:schemeClr val="bg1"/>
        </a:solidFill>
        <a:ln w="1486">
          <a:solidFill>
            <a:schemeClr val="tx1"/>
          </a:solidFill>
          <a:prstDash val="solid"/>
        </a:ln>
      </c:spPr>
      <c:txPr>
        <a:bodyPr/>
        <a:lstStyle/>
        <a:p>
          <a:pPr>
            <a:defRPr sz="592" b="1" i="0" u="none" strike="noStrike" baseline="0">
              <a:solidFill>
                <a:schemeClr val="tx1"/>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831"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746031746031746"/>
          <c:y val="5.0359712230215826E-2"/>
          <c:w val="0.72857142857142854"/>
          <c:h val="0.58752997601918466"/>
        </c:manualLayout>
      </c:layout>
      <c:barChart>
        <c:barDir val="col"/>
        <c:grouping val="clustered"/>
        <c:varyColors val="0"/>
        <c:ser>
          <c:idx val="1"/>
          <c:order val="0"/>
          <c:tx>
            <c:strRef>
              <c:f>Sheet1!$A$2</c:f>
              <c:strCache>
                <c:ptCount val="1"/>
                <c:pt idx="0">
                  <c:v>Fatality</c:v>
                </c:pt>
              </c:strCache>
            </c:strRef>
          </c:tx>
          <c:spPr>
            <a:solidFill>
              <a:srgbClr val="FF0000"/>
            </a:solidFill>
            <a:ln w="17489">
              <a:solidFill>
                <a:schemeClr val="tx1"/>
              </a:solidFill>
              <a:prstDash val="solid"/>
            </a:ln>
          </c:spPr>
          <c:invertIfNegative val="0"/>
          <c:cat>
            <c:numRef>
              <c:f>Sheet1!$B$1:$G$1</c:f>
              <c:numCache>
                <c:formatCode>General</c:formatCode>
                <c:ptCount val="6"/>
                <c:pt idx="0">
                  <c:v>1999</c:v>
                </c:pt>
                <c:pt idx="1">
                  <c:v>2000</c:v>
                </c:pt>
                <c:pt idx="2">
                  <c:v>2001</c:v>
                </c:pt>
                <c:pt idx="3">
                  <c:v>2002</c:v>
                </c:pt>
                <c:pt idx="4">
                  <c:v>2003</c:v>
                </c:pt>
                <c:pt idx="5">
                  <c:v>2004</c:v>
                </c:pt>
              </c:numCache>
            </c:numRef>
          </c:cat>
          <c:val>
            <c:numRef>
              <c:f>Sheet1!$B$2:$G$2</c:f>
              <c:numCache>
                <c:formatCode>General</c:formatCode>
                <c:ptCount val="6"/>
                <c:pt idx="0">
                  <c:v>8</c:v>
                </c:pt>
                <c:pt idx="1">
                  <c:v>6</c:v>
                </c:pt>
                <c:pt idx="2">
                  <c:v>0</c:v>
                </c:pt>
                <c:pt idx="3">
                  <c:v>2</c:v>
                </c:pt>
                <c:pt idx="4">
                  <c:v>0</c:v>
                </c:pt>
                <c:pt idx="5">
                  <c:v>1</c:v>
                </c:pt>
              </c:numCache>
            </c:numRef>
          </c:val>
        </c:ser>
        <c:ser>
          <c:idx val="0"/>
          <c:order val="1"/>
          <c:tx>
            <c:strRef>
              <c:f>Sheet1!$A$3</c:f>
              <c:strCache>
                <c:ptCount val="1"/>
                <c:pt idx="0">
                  <c:v>HiPo</c:v>
                </c:pt>
              </c:strCache>
            </c:strRef>
          </c:tx>
          <c:spPr>
            <a:solidFill>
              <a:schemeClr val="accent1"/>
            </a:solidFill>
            <a:ln w="17489">
              <a:solidFill>
                <a:schemeClr val="tx1"/>
              </a:solidFill>
              <a:prstDash val="solid"/>
            </a:ln>
          </c:spPr>
          <c:invertIfNegative val="0"/>
          <c:cat>
            <c:numRef>
              <c:f>Sheet1!$B$1:$G$1</c:f>
              <c:numCache>
                <c:formatCode>General</c:formatCode>
                <c:ptCount val="6"/>
                <c:pt idx="0">
                  <c:v>1999</c:v>
                </c:pt>
                <c:pt idx="1">
                  <c:v>2000</c:v>
                </c:pt>
                <c:pt idx="2">
                  <c:v>2001</c:v>
                </c:pt>
                <c:pt idx="3">
                  <c:v>2002</c:v>
                </c:pt>
                <c:pt idx="4">
                  <c:v>2003</c:v>
                </c:pt>
                <c:pt idx="5">
                  <c:v>2004</c:v>
                </c:pt>
              </c:numCache>
            </c:numRef>
          </c:cat>
          <c:val>
            <c:numRef>
              <c:f>Sheet1!$B$3:$G$3</c:f>
              <c:numCache>
                <c:formatCode>General</c:formatCode>
                <c:ptCount val="6"/>
                <c:pt idx="1">
                  <c:v>22</c:v>
                </c:pt>
                <c:pt idx="2">
                  <c:v>19</c:v>
                </c:pt>
                <c:pt idx="3">
                  <c:v>22</c:v>
                </c:pt>
                <c:pt idx="4">
                  <c:v>3</c:v>
                </c:pt>
                <c:pt idx="5">
                  <c:v>3</c:v>
                </c:pt>
              </c:numCache>
            </c:numRef>
          </c:val>
        </c:ser>
        <c:ser>
          <c:idx val="2"/>
          <c:order val="2"/>
          <c:tx>
            <c:strRef>
              <c:f>Sheet1!$A$4</c:f>
              <c:strCache>
                <c:ptCount val="1"/>
                <c:pt idx="0">
                  <c:v>DAFWC</c:v>
                </c:pt>
              </c:strCache>
            </c:strRef>
          </c:tx>
          <c:spPr>
            <a:solidFill>
              <a:srgbClr val="0000FF"/>
            </a:solidFill>
            <a:ln w="17489">
              <a:solidFill>
                <a:schemeClr val="tx1"/>
              </a:solidFill>
              <a:prstDash val="solid"/>
            </a:ln>
          </c:spPr>
          <c:invertIfNegative val="0"/>
          <c:cat>
            <c:numRef>
              <c:f>Sheet1!$B$1:$G$1</c:f>
              <c:numCache>
                <c:formatCode>General</c:formatCode>
                <c:ptCount val="6"/>
                <c:pt idx="0">
                  <c:v>1999</c:v>
                </c:pt>
                <c:pt idx="1">
                  <c:v>2000</c:v>
                </c:pt>
                <c:pt idx="2">
                  <c:v>2001</c:v>
                </c:pt>
                <c:pt idx="3">
                  <c:v>2002</c:v>
                </c:pt>
                <c:pt idx="4">
                  <c:v>2003</c:v>
                </c:pt>
                <c:pt idx="5">
                  <c:v>2004</c:v>
                </c:pt>
              </c:numCache>
            </c:numRef>
          </c:cat>
          <c:val>
            <c:numRef>
              <c:f>Sheet1!$B$4:$G$4</c:f>
              <c:numCache>
                <c:formatCode>General</c:formatCode>
                <c:ptCount val="6"/>
                <c:pt idx="0">
                  <c:v>11</c:v>
                </c:pt>
                <c:pt idx="1">
                  <c:v>6</c:v>
                </c:pt>
                <c:pt idx="2">
                  <c:v>4</c:v>
                </c:pt>
                <c:pt idx="3">
                  <c:v>11</c:v>
                </c:pt>
                <c:pt idx="4">
                  <c:v>4</c:v>
                </c:pt>
                <c:pt idx="5">
                  <c:v>2</c:v>
                </c:pt>
              </c:numCache>
            </c:numRef>
          </c:val>
        </c:ser>
        <c:ser>
          <c:idx val="3"/>
          <c:order val="3"/>
          <c:tx>
            <c:strRef>
              <c:f>Sheet1!$A$5</c:f>
              <c:strCache>
                <c:ptCount val="1"/>
                <c:pt idx="0">
                  <c:v>Total Recordables</c:v>
                </c:pt>
              </c:strCache>
            </c:strRef>
          </c:tx>
          <c:spPr>
            <a:solidFill>
              <a:srgbClr val="CCFFFF"/>
            </a:solidFill>
            <a:ln w="17489">
              <a:solidFill>
                <a:schemeClr val="tx1"/>
              </a:solidFill>
              <a:prstDash val="solid"/>
            </a:ln>
          </c:spPr>
          <c:invertIfNegative val="0"/>
          <c:cat>
            <c:numRef>
              <c:f>Sheet1!$B$1:$G$1</c:f>
              <c:numCache>
                <c:formatCode>General</c:formatCode>
                <c:ptCount val="6"/>
                <c:pt idx="0">
                  <c:v>1999</c:v>
                </c:pt>
                <c:pt idx="1">
                  <c:v>2000</c:v>
                </c:pt>
                <c:pt idx="2">
                  <c:v>2001</c:v>
                </c:pt>
                <c:pt idx="3">
                  <c:v>2002</c:v>
                </c:pt>
                <c:pt idx="4">
                  <c:v>2003</c:v>
                </c:pt>
                <c:pt idx="5">
                  <c:v>2004</c:v>
                </c:pt>
              </c:numCache>
            </c:numRef>
          </c:cat>
          <c:val>
            <c:numRef>
              <c:f>Sheet1!$B$5:$G$5</c:f>
              <c:numCache>
                <c:formatCode>General</c:formatCode>
                <c:ptCount val="6"/>
                <c:pt idx="0">
                  <c:v>34</c:v>
                </c:pt>
                <c:pt idx="1">
                  <c:v>24</c:v>
                </c:pt>
                <c:pt idx="2">
                  <c:v>18</c:v>
                </c:pt>
                <c:pt idx="3">
                  <c:v>23</c:v>
                </c:pt>
                <c:pt idx="4">
                  <c:v>27</c:v>
                </c:pt>
                <c:pt idx="5">
                  <c:v>14</c:v>
                </c:pt>
              </c:numCache>
            </c:numRef>
          </c:val>
        </c:ser>
        <c:dLbls>
          <c:showLegendKey val="0"/>
          <c:showVal val="0"/>
          <c:showCatName val="0"/>
          <c:showSerName val="0"/>
          <c:showPercent val="0"/>
          <c:showBubbleSize val="0"/>
        </c:dLbls>
        <c:gapWidth val="150"/>
        <c:axId val="347212568"/>
        <c:axId val="347101264"/>
      </c:barChart>
      <c:lineChart>
        <c:grouping val="standard"/>
        <c:varyColors val="0"/>
        <c:ser>
          <c:idx val="4"/>
          <c:order val="4"/>
          <c:tx>
            <c:strRef>
              <c:f>Sheet1!$A$6</c:f>
              <c:strCache>
                <c:ptCount val="1"/>
                <c:pt idx="0">
                  <c:v>DAFWCf</c:v>
                </c:pt>
              </c:strCache>
            </c:strRef>
          </c:tx>
          <c:spPr>
            <a:ln w="17489">
              <a:solidFill>
                <a:srgbClr val="0000FF"/>
              </a:solidFill>
              <a:prstDash val="solid"/>
            </a:ln>
          </c:spPr>
          <c:marker>
            <c:symbol val="star"/>
            <c:size val="6"/>
            <c:spPr>
              <a:noFill/>
              <a:ln>
                <a:solidFill>
                  <a:srgbClr val="0000FF"/>
                </a:solidFill>
                <a:prstDash val="solid"/>
              </a:ln>
            </c:spPr>
          </c:marker>
          <c:cat>
            <c:numRef>
              <c:f>Sheet1!$B$1:$G$1</c:f>
              <c:numCache>
                <c:formatCode>General</c:formatCode>
                <c:ptCount val="6"/>
                <c:pt idx="0">
                  <c:v>1999</c:v>
                </c:pt>
                <c:pt idx="1">
                  <c:v>2000</c:v>
                </c:pt>
                <c:pt idx="2">
                  <c:v>2001</c:v>
                </c:pt>
                <c:pt idx="3">
                  <c:v>2002</c:v>
                </c:pt>
                <c:pt idx="4">
                  <c:v>2003</c:v>
                </c:pt>
                <c:pt idx="5">
                  <c:v>2004</c:v>
                </c:pt>
              </c:numCache>
            </c:numRef>
          </c:cat>
          <c:val>
            <c:numRef>
              <c:f>Sheet1!$B$6:$G$6</c:f>
              <c:numCache>
                <c:formatCode>General</c:formatCode>
                <c:ptCount val="6"/>
                <c:pt idx="0">
                  <c:v>0.57999999999999996</c:v>
                </c:pt>
                <c:pt idx="1">
                  <c:v>0.31</c:v>
                </c:pt>
                <c:pt idx="2">
                  <c:v>0.16</c:v>
                </c:pt>
                <c:pt idx="3">
                  <c:v>0.37</c:v>
                </c:pt>
                <c:pt idx="4">
                  <c:v>0.12</c:v>
                </c:pt>
                <c:pt idx="5">
                  <c:v>0.08</c:v>
                </c:pt>
              </c:numCache>
            </c:numRef>
          </c:val>
          <c:smooth val="0"/>
        </c:ser>
        <c:ser>
          <c:idx val="5"/>
          <c:order val="5"/>
          <c:tx>
            <c:strRef>
              <c:f>Sheet1!$A$7</c:f>
              <c:strCache>
                <c:ptCount val="1"/>
                <c:pt idx="0">
                  <c:v>Total RIIR</c:v>
                </c:pt>
              </c:strCache>
            </c:strRef>
          </c:tx>
          <c:spPr>
            <a:ln w="17489">
              <a:solidFill>
                <a:srgbClr val="FF00FF"/>
              </a:solidFill>
              <a:prstDash val="solid"/>
            </a:ln>
          </c:spPr>
          <c:marker>
            <c:symbol val="circle"/>
            <c:size val="6"/>
            <c:spPr>
              <a:solidFill>
                <a:srgbClr val="FF00FF"/>
              </a:solidFill>
              <a:ln>
                <a:solidFill>
                  <a:srgbClr val="FF00FF"/>
                </a:solidFill>
                <a:prstDash val="solid"/>
              </a:ln>
            </c:spPr>
          </c:marker>
          <c:cat>
            <c:numRef>
              <c:f>Sheet1!$B$1:$G$1</c:f>
              <c:numCache>
                <c:formatCode>General</c:formatCode>
                <c:ptCount val="6"/>
                <c:pt idx="0">
                  <c:v>1999</c:v>
                </c:pt>
                <c:pt idx="1">
                  <c:v>2000</c:v>
                </c:pt>
                <c:pt idx="2">
                  <c:v>2001</c:v>
                </c:pt>
                <c:pt idx="3">
                  <c:v>2002</c:v>
                </c:pt>
                <c:pt idx="4">
                  <c:v>2003</c:v>
                </c:pt>
                <c:pt idx="5">
                  <c:v>2004</c:v>
                </c:pt>
              </c:numCache>
            </c:numRef>
          </c:cat>
          <c:val>
            <c:numRef>
              <c:f>Sheet1!$B$7:$G$7</c:f>
              <c:numCache>
                <c:formatCode>General</c:formatCode>
                <c:ptCount val="6"/>
                <c:pt idx="0">
                  <c:v>1.8</c:v>
                </c:pt>
                <c:pt idx="1">
                  <c:v>1.26</c:v>
                </c:pt>
                <c:pt idx="2">
                  <c:v>0.73</c:v>
                </c:pt>
                <c:pt idx="3">
                  <c:v>0.77</c:v>
                </c:pt>
                <c:pt idx="4">
                  <c:v>0.78</c:v>
                </c:pt>
                <c:pt idx="5">
                  <c:v>0.56000000000000005</c:v>
                </c:pt>
              </c:numCache>
            </c:numRef>
          </c:val>
          <c:smooth val="0"/>
        </c:ser>
        <c:dLbls>
          <c:showLegendKey val="0"/>
          <c:showVal val="0"/>
          <c:showCatName val="0"/>
          <c:showSerName val="0"/>
          <c:showPercent val="0"/>
          <c:showBubbleSize val="0"/>
        </c:dLbls>
        <c:marker val="1"/>
        <c:smooth val="0"/>
        <c:axId val="347107536"/>
        <c:axId val="347103616"/>
      </c:lineChart>
      <c:catAx>
        <c:axId val="347212568"/>
        <c:scaling>
          <c:orientation val="minMax"/>
        </c:scaling>
        <c:delete val="0"/>
        <c:axPos val="b"/>
        <c:numFmt formatCode="General" sourceLinked="1"/>
        <c:majorTickMark val="out"/>
        <c:minorTickMark val="none"/>
        <c:tickLblPos val="nextTo"/>
        <c:spPr>
          <a:ln w="4372">
            <a:solidFill>
              <a:schemeClr val="tx1"/>
            </a:solidFill>
            <a:prstDash val="solid"/>
          </a:ln>
        </c:spPr>
        <c:txPr>
          <a:bodyPr rot="0" vert="horz"/>
          <a:lstStyle/>
          <a:p>
            <a:pPr>
              <a:defRPr sz="2479" b="1" i="0" u="none" strike="noStrike" baseline="0">
                <a:solidFill>
                  <a:schemeClr val="tx1"/>
                </a:solidFill>
                <a:latin typeface="Univers 45 Light"/>
                <a:ea typeface="Univers 45 Light"/>
                <a:cs typeface="Univers 45 Light"/>
              </a:defRPr>
            </a:pPr>
            <a:endParaRPr lang="en-US"/>
          </a:p>
        </c:txPr>
        <c:crossAx val="347101264"/>
        <c:crosses val="autoZero"/>
        <c:auto val="0"/>
        <c:lblAlgn val="ctr"/>
        <c:lblOffset val="100"/>
        <c:tickMarkSkip val="1"/>
        <c:noMultiLvlLbl val="0"/>
      </c:catAx>
      <c:valAx>
        <c:axId val="347101264"/>
        <c:scaling>
          <c:orientation val="minMax"/>
        </c:scaling>
        <c:delete val="0"/>
        <c:axPos val="l"/>
        <c:numFmt formatCode="General" sourceLinked="1"/>
        <c:majorTickMark val="out"/>
        <c:minorTickMark val="none"/>
        <c:tickLblPos val="nextTo"/>
        <c:spPr>
          <a:ln w="4372">
            <a:solidFill>
              <a:schemeClr val="tx1"/>
            </a:solidFill>
            <a:prstDash val="solid"/>
          </a:ln>
        </c:spPr>
        <c:txPr>
          <a:bodyPr rot="0" vert="horz"/>
          <a:lstStyle/>
          <a:p>
            <a:pPr>
              <a:defRPr sz="1102" b="0" i="0" u="none" strike="noStrike" baseline="0">
                <a:solidFill>
                  <a:schemeClr val="tx1"/>
                </a:solidFill>
                <a:latin typeface="Arial"/>
                <a:ea typeface="Arial"/>
                <a:cs typeface="Arial"/>
              </a:defRPr>
            </a:pPr>
            <a:endParaRPr lang="en-US"/>
          </a:p>
        </c:txPr>
        <c:crossAx val="347212568"/>
        <c:crosses val="autoZero"/>
        <c:crossBetween val="between"/>
      </c:valAx>
      <c:catAx>
        <c:axId val="347107536"/>
        <c:scaling>
          <c:orientation val="minMax"/>
        </c:scaling>
        <c:delete val="1"/>
        <c:axPos val="b"/>
        <c:numFmt formatCode="General" sourceLinked="1"/>
        <c:majorTickMark val="out"/>
        <c:minorTickMark val="none"/>
        <c:tickLblPos val="nextTo"/>
        <c:crossAx val="347103616"/>
        <c:crosses val="autoZero"/>
        <c:auto val="1"/>
        <c:lblAlgn val="ctr"/>
        <c:lblOffset val="100"/>
        <c:noMultiLvlLbl val="0"/>
      </c:catAx>
      <c:valAx>
        <c:axId val="347103616"/>
        <c:scaling>
          <c:orientation val="minMax"/>
        </c:scaling>
        <c:delete val="0"/>
        <c:axPos val="r"/>
        <c:numFmt formatCode="General" sourceLinked="1"/>
        <c:majorTickMark val="out"/>
        <c:minorTickMark val="none"/>
        <c:tickLblPos val="nextTo"/>
        <c:spPr>
          <a:ln w="4372">
            <a:solidFill>
              <a:schemeClr val="tx1"/>
            </a:solidFill>
            <a:prstDash val="solid"/>
          </a:ln>
        </c:spPr>
        <c:txPr>
          <a:bodyPr rot="0" vert="horz"/>
          <a:lstStyle/>
          <a:p>
            <a:pPr>
              <a:defRPr sz="1102" b="0" i="0" u="none" strike="noStrike" baseline="0">
                <a:solidFill>
                  <a:schemeClr val="tx1"/>
                </a:solidFill>
                <a:latin typeface="Arial"/>
                <a:ea typeface="Arial"/>
                <a:cs typeface="Arial"/>
              </a:defRPr>
            </a:pPr>
            <a:endParaRPr lang="en-US"/>
          </a:p>
        </c:txPr>
        <c:crossAx val="347107536"/>
        <c:crosses val="max"/>
        <c:crossBetween val="between"/>
      </c:valAx>
      <c:dTable>
        <c:showHorzBorder val="1"/>
        <c:showVertBorder val="1"/>
        <c:showOutline val="1"/>
        <c:showKeys val="1"/>
        <c:spPr>
          <a:ln w="4372">
            <a:solidFill>
              <a:schemeClr val="tx1"/>
            </a:solidFill>
            <a:prstDash val="solid"/>
          </a:ln>
        </c:spPr>
        <c:txPr>
          <a:bodyPr/>
          <a:lstStyle/>
          <a:p>
            <a:pPr>
              <a:defRPr sz="1102" b="0" i="0" u="none" strike="noStrike" baseline="0">
                <a:solidFill>
                  <a:schemeClr val="tx1"/>
                </a:solidFill>
                <a:latin typeface="Arial"/>
                <a:ea typeface="Arial"/>
                <a:cs typeface="Arial"/>
              </a:defRPr>
            </a:pPr>
            <a:endParaRPr lang="en-US"/>
          </a:p>
        </c:txPr>
      </c:dTable>
      <c:spPr>
        <a:noFill/>
        <a:ln w="34978">
          <a:noFill/>
        </a:ln>
      </c:spPr>
    </c:plotArea>
    <c:plotVisOnly val="1"/>
    <c:dispBlanksAs val="gap"/>
    <c:showDLblsOverMax val="0"/>
  </c:chart>
  <c:spPr>
    <a:noFill/>
    <a:ln>
      <a:noFill/>
    </a:ln>
  </c:spPr>
  <c:txPr>
    <a:bodyPr/>
    <a:lstStyle/>
    <a:p>
      <a:pPr>
        <a:defRPr sz="2479"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154043645699615"/>
          <c:y val="0.18339768339768339"/>
          <c:w val="0.73684210526315785"/>
          <c:h val="0.38996138996138996"/>
        </c:manualLayout>
      </c:layout>
      <c:barChart>
        <c:barDir val="col"/>
        <c:grouping val="clustered"/>
        <c:varyColors val="0"/>
        <c:ser>
          <c:idx val="0"/>
          <c:order val="0"/>
          <c:spPr>
            <a:solidFill>
              <a:srgbClr val="9999FF"/>
            </a:solidFill>
            <a:ln w="9593">
              <a:solidFill>
                <a:srgbClr val="000000"/>
              </a:solidFill>
              <a:prstDash val="solid"/>
            </a:ln>
          </c:spPr>
          <c:invertIfNegative val="0"/>
          <c:cat>
            <c:strRef>
              <c:f>'2004_-_Monthly_System_Cause'!$H$52:$H$60</c:f>
              <c:strCache>
                <c:ptCount val="9"/>
                <c:pt idx="0">
                  <c:v>TOOLS &amp; EQUIPMENT</c:v>
                </c:pt>
                <c:pt idx="1">
                  <c:v>PHYSICAL CAPABILITY</c:v>
                </c:pt>
                <c:pt idx="2">
                  <c:v>WORK PLANNING</c:v>
                </c:pt>
                <c:pt idx="3">
                  <c:v>BEHAVIOR</c:v>
                </c:pt>
                <c:pt idx="4">
                  <c:v>MANAGEMENT/SUPERVISION/EMPLOYEE LEADERSHIP</c:v>
                </c:pt>
                <c:pt idx="5">
                  <c:v>WORK RULES/ POLICIES / STANDARDS / PROCEDURES (PSP)</c:v>
                </c:pt>
                <c:pt idx="6">
                  <c:v>ENGINEERING/DESIGN</c:v>
                </c:pt>
                <c:pt idx="7">
                  <c:v>PURCHASING, MATERIAL HANDLING &amp; MATERIAL CONTROL</c:v>
                </c:pt>
                <c:pt idx="8">
                  <c:v>TRAINING/KNOWLEDGE TRANSFER</c:v>
                </c:pt>
              </c:strCache>
            </c:strRef>
          </c:cat>
          <c:val>
            <c:numRef>
              <c:f>'2004_-_Monthly_System_Cause'!$I$52:$I$60</c:f>
              <c:numCache>
                <c:formatCode>General</c:formatCode>
                <c:ptCount val="9"/>
                <c:pt idx="0">
                  <c:v>5</c:v>
                </c:pt>
                <c:pt idx="1">
                  <c:v>4</c:v>
                </c:pt>
                <c:pt idx="2">
                  <c:v>4</c:v>
                </c:pt>
                <c:pt idx="3">
                  <c:v>3</c:v>
                </c:pt>
                <c:pt idx="4">
                  <c:v>3</c:v>
                </c:pt>
                <c:pt idx="5">
                  <c:v>2</c:v>
                </c:pt>
                <c:pt idx="6">
                  <c:v>1</c:v>
                </c:pt>
                <c:pt idx="7">
                  <c:v>1</c:v>
                </c:pt>
                <c:pt idx="8">
                  <c:v>1</c:v>
                </c:pt>
              </c:numCache>
            </c:numRef>
          </c:val>
        </c:ser>
        <c:dLbls>
          <c:showLegendKey val="0"/>
          <c:showVal val="0"/>
          <c:showCatName val="0"/>
          <c:showSerName val="0"/>
          <c:showPercent val="0"/>
          <c:showBubbleSize val="0"/>
        </c:dLbls>
        <c:gapWidth val="100"/>
        <c:axId val="347041624"/>
        <c:axId val="331141368"/>
      </c:barChart>
      <c:catAx>
        <c:axId val="347041624"/>
        <c:scaling>
          <c:orientation val="minMax"/>
        </c:scaling>
        <c:delete val="0"/>
        <c:axPos val="b"/>
        <c:numFmt formatCode="General" sourceLinked="1"/>
        <c:majorTickMark val="out"/>
        <c:minorTickMark val="none"/>
        <c:tickLblPos val="nextTo"/>
        <c:spPr>
          <a:ln w="2398">
            <a:solidFill>
              <a:srgbClr val="000000"/>
            </a:solidFill>
            <a:prstDash val="solid"/>
          </a:ln>
        </c:spPr>
        <c:txPr>
          <a:bodyPr rot="-5400000" vert="horz"/>
          <a:lstStyle/>
          <a:p>
            <a:pPr>
              <a:defRPr sz="680" b="0" i="0" u="none" strike="noStrike" baseline="0">
                <a:solidFill>
                  <a:srgbClr val="000000"/>
                </a:solidFill>
                <a:latin typeface="Arial"/>
                <a:ea typeface="Arial"/>
                <a:cs typeface="Arial"/>
              </a:defRPr>
            </a:pPr>
            <a:endParaRPr lang="en-US"/>
          </a:p>
        </c:txPr>
        <c:crossAx val="331141368"/>
        <c:crosses val="autoZero"/>
        <c:auto val="1"/>
        <c:lblAlgn val="ctr"/>
        <c:lblOffset val="100"/>
        <c:tickLblSkip val="1"/>
        <c:tickMarkSkip val="1"/>
        <c:noMultiLvlLbl val="0"/>
      </c:catAx>
      <c:valAx>
        <c:axId val="331141368"/>
        <c:scaling>
          <c:orientation val="minMax"/>
        </c:scaling>
        <c:delete val="0"/>
        <c:axPos val="l"/>
        <c:numFmt formatCode="General" sourceLinked="1"/>
        <c:majorTickMark val="out"/>
        <c:minorTickMark val="none"/>
        <c:tickLblPos val="nextTo"/>
        <c:spPr>
          <a:ln w="2398">
            <a:solidFill>
              <a:srgbClr val="000000"/>
            </a:solidFill>
            <a:prstDash val="solid"/>
          </a:ln>
        </c:spPr>
        <c:txPr>
          <a:bodyPr rot="0" vert="horz"/>
          <a:lstStyle/>
          <a:p>
            <a:pPr>
              <a:defRPr sz="680" b="0" i="0" u="none" strike="noStrike" baseline="0">
                <a:solidFill>
                  <a:srgbClr val="000000"/>
                </a:solidFill>
                <a:latin typeface="Arial"/>
                <a:ea typeface="Arial"/>
                <a:cs typeface="Arial"/>
              </a:defRPr>
            </a:pPr>
            <a:endParaRPr lang="en-US"/>
          </a:p>
        </c:txPr>
        <c:crossAx val="347041624"/>
        <c:crosses val="autoZero"/>
        <c:crossBetween val="between"/>
      </c:valAx>
      <c:spPr>
        <a:noFill/>
        <a:ln w="19186">
          <a:noFill/>
        </a:ln>
      </c:spPr>
    </c:plotArea>
    <c:plotVisOnly val="1"/>
    <c:dispBlanksAs val="gap"/>
    <c:showDLblsOverMax val="0"/>
  </c:chart>
  <c:spPr>
    <a:noFill/>
    <a:ln>
      <a:noFill/>
    </a:ln>
  </c:spPr>
  <c:txPr>
    <a:bodyPr/>
    <a:lstStyle/>
    <a:p>
      <a:pPr>
        <a:defRPr sz="1227" b="0" i="0" u="none" strike="noStrike" baseline="0">
          <a:solidFill>
            <a:srgbClr val="000000"/>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794561933534745"/>
          <c:y val="0.20717131474103587"/>
          <c:w val="0.44712990936555891"/>
          <c:h val="0.58964143426294824"/>
        </c:manualLayout>
      </c:layout>
      <c:pieChart>
        <c:varyColors val="1"/>
        <c:ser>
          <c:idx val="0"/>
          <c:order val="0"/>
          <c:spPr>
            <a:solidFill>
              <a:srgbClr val="9999FF"/>
            </a:solidFill>
            <a:ln w="13606">
              <a:solidFill>
                <a:srgbClr val="000000"/>
              </a:solidFill>
              <a:prstDash val="solid"/>
            </a:ln>
          </c:spPr>
          <c:dPt>
            <c:idx val="0"/>
            <c:bubble3D val="0"/>
          </c:dPt>
          <c:dPt>
            <c:idx val="1"/>
            <c:bubble3D val="0"/>
            <c:spPr>
              <a:solidFill>
                <a:srgbClr val="993366"/>
              </a:solidFill>
              <a:ln w="13606">
                <a:solidFill>
                  <a:srgbClr val="000000"/>
                </a:solidFill>
                <a:prstDash val="solid"/>
              </a:ln>
            </c:spPr>
          </c:dPt>
          <c:dPt>
            <c:idx val="2"/>
            <c:bubble3D val="0"/>
            <c:spPr>
              <a:solidFill>
                <a:srgbClr val="FFFFCC"/>
              </a:solidFill>
              <a:ln w="13606">
                <a:solidFill>
                  <a:srgbClr val="000000"/>
                </a:solidFill>
                <a:prstDash val="solid"/>
              </a:ln>
            </c:spPr>
          </c:dPt>
          <c:dPt>
            <c:idx val="3"/>
            <c:bubble3D val="0"/>
            <c:spPr>
              <a:solidFill>
                <a:srgbClr val="CCFFFF"/>
              </a:solidFill>
              <a:ln w="13606">
                <a:solidFill>
                  <a:srgbClr val="000000"/>
                </a:solidFill>
                <a:prstDash val="solid"/>
              </a:ln>
            </c:spPr>
          </c:dPt>
          <c:dPt>
            <c:idx val="4"/>
            <c:bubble3D val="0"/>
            <c:spPr>
              <a:solidFill>
                <a:srgbClr val="660066"/>
              </a:solidFill>
              <a:ln w="13606">
                <a:solidFill>
                  <a:srgbClr val="000000"/>
                </a:solidFill>
                <a:prstDash val="solid"/>
              </a:ln>
            </c:spPr>
          </c:dPt>
          <c:dPt>
            <c:idx val="5"/>
            <c:bubble3D val="0"/>
            <c:spPr>
              <a:solidFill>
                <a:srgbClr val="FF8080"/>
              </a:solidFill>
              <a:ln w="13606">
                <a:solidFill>
                  <a:srgbClr val="000000"/>
                </a:solidFill>
                <a:prstDash val="solid"/>
              </a:ln>
            </c:spPr>
          </c:dPt>
          <c:dPt>
            <c:idx val="6"/>
            <c:bubble3D val="0"/>
            <c:spPr>
              <a:solidFill>
                <a:srgbClr val="0066CC"/>
              </a:solidFill>
              <a:ln w="13606">
                <a:solidFill>
                  <a:srgbClr val="000000"/>
                </a:solidFill>
                <a:prstDash val="solid"/>
              </a:ln>
            </c:spPr>
          </c:dPt>
          <c:dLbls>
            <c:dLbl>
              <c:idx val="0"/>
              <c:layout>
                <c:manualLayout>
                  <c:xMode val="edge"/>
                  <c:yMode val="edge"/>
                  <c:x val="0.66767371601208458"/>
                  <c:y val="0.15737051792828685"/>
                </c:manualLayout>
              </c:layout>
              <c:numFmt formatCode="0%" sourceLinked="0"/>
              <c:spPr>
                <a:noFill/>
                <a:ln w="27212">
                  <a:noFill/>
                </a:ln>
              </c:spPr>
              <c:txPr>
                <a:bodyPr/>
                <a:lstStyle/>
                <a:p>
                  <a:pPr>
                    <a:defRPr sz="857" b="0" i="0" u="none" strike="noStrike" baseline="0">
                      <a:solidFill>
                        <a:srgbClr val="000000"/>
                      </a:solidFill>
                      <a:latin typeface="Arial"/>
                      <a:ea typeface="Arial"/>
                      <a:cs typeface="Arial"/>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6"/>
              <c:layout>
                <c:manualLayout>
                  <c:xMode val="edge"/>
                  <c:yMode val="edge"/>
                  <c:x val="0.52416918429003023"/>
                  <c:y val="9.1633466135458169E-2"/>
                </c:manualLayout>
              </c:layout>
              <c:numFmt formatCode="0%" sourceLinked="0"/>
              <c:spPr>
                <a:noFill/>
                <a:ln w="27212">
                  <a:noFill/>
                </a:ln>
              </c:spPr>
              <c:txPr>
                <a:bodyPr/>
                <a:lstStyle/>
                <a:p>
                  <a:pPr>
                    <a:defRPr sz="857" b="0" i="0" u="none" strike="noStrike" baseline="0">
                      <a:solidFill>
                        <a:srgbClr val="000000"/>
                      </a:solidFill>
                      <a:latin typeface="Arial"/>
                      <a:ea typeface="Arial"/>
                      <a:cs typeface="Arial"/>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numFmt formatCode="0%" sourceLinked="0"/>
            <c:spPr>
              <a:noFill/>
              <a:ln w="27212">
                <a:noFill/>
              </a:ln>
            </c:spPr>
            <c:txPr>
              <a:bodyPr wrap="square" lIns="38100" tIns="19050" rIns="38100" bIns="19050" anchor="ctr">
                <a:spAutoFit/>
              </a:bodyPr>
              <a:lstStyle/>
              <a:p>
                <a:pPr>
                  <a:defRPr sz="857" b="0" i="0" u="none" strike="noStrike" baseline="0">
                    <a:solidFill>
                      <a:srgbClr val="000000"/>
                    </a:solidFill>
                    <a:latin typeface="Arial"/>
                    <a:ea typeface="Arial"/>
                    <a:cs typeface="Arial"/>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'2004_-_monthly_immediate_cause'!$M$20:$M$26</c:f>
              <c:strCache>
                <c:ptCount val="7"/>
                <c:pt idx="0">
                  <c:v>INATTENTION/LACK OF AWARENESS</c:v>
                </c:pt>
                <c:pt idx="1">
                  <c:v>FOLLOWING PROCEDURES</c:v>
                </c:pt>
                <c:pt idx="2">
                  <c:v>USE OF TOOLS OR EQUIPMENT</c:v>
                </c:pt>
                <c:pt idx="3">
                  <c:v>WORK EXPOSURES TO</c:v>
                </c:pt>
                <c:pt idx="4">
                  <c:v>TOOLS, EQUIPMENT &amp; VEHICLES</c:v>
                </c:pt>
                <c:pt idx="5">
                  <c:v>PROTECTIVE SYSTEMS</c:v>
                </c:pt>
                <c:pt idx="6">
                  <c:v>WORK PLACE ENVIRONMENT/LAYOUT</c:v>
                </c:pt>
              </c:strCache>
            </c:strRef>
          </c:cat>
          <c:val>
            <c:numRef>
              <c:f>'2004_-_monthly_immediate_cause'!$N$20:$N$26</c:f>
              <c:numCache>
                <c:formatCode>General</c:formatCode>
                <c:ptCount val="7"/>
                <c:pt idx="0">
                  <c:v>16</c:v>
                </c:pt>
                <c:pt idx="1">
                  <c:v>13</c:v>
                </c:pt>
                <c:pt idx="2">
                  <c:v>11</c:v>
                </c:pt>
                <c:pt idx="3">
                  <c:v>4</c:v>
                </c:pt>
                <c:pt idx="4">
                  <c:v>2</c:v>
                </c:pt>
                <c:pt idx="5">
                  <c:v>1</c:v>
                </c:pt>
                <c:pt idx="6">
                  <c:v>1</c:v>
                </c:pt>
              </c:numCache>
            </c:numRef>
          </c:val>
        </c:ser>
        <c:dLbls>
          <c:showLegendKey val="0"/>
          <c:showVal val="0"/>
          <c:showCatName val="1"/>
          <c:showSerName val="0"/>
          <c:showPercent val="1"/>
          <c:showBubbleSize val="0"/>
          <c:showLeaderLines val="1"/>
        </c:dLbls>
        <c:firstSliceAng val="0"/>
      </c:pieChart>
      <c:spPr>
        <a:noFill/>
        <a:ln w="27212">
          <a:noFill/>
        </a:ln>
      </c:spPr>
    </c:plotArea>
    <c:plotVisOnly val="1"/>
    <c:dispBlanksAs val="zero"/>
    <c:showDLblsOverMax val="0"/>
  </c:chart>
  <c:spPr>
    <a:noFill/>
    <a:ln>
      <a:noFill/>
    </a:ln>
  </c:spPr>
  <c:txPr>
    <a:bodyPr/>
    <a:lstStyle/>
    <a:p>
      <a:pPr>
        <a:defRPr sz="1286" b="0" i="0" u="none" strike="noStrike" baseline="0">
          <a:solidFill>
            <a:srgbClr val="000000"/>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333333333333334"/>
          <c:y val="2.6378896882494004E-2"/>
          <c:w val="0.62857142857142856"/>
          <c:h val="0.86570743405275774"/>
        </c:manualLayout>
      </c:layout>
      <c:barChart>
        <c:barDir val="bar"/>
        <c:grouping val="clustered"/>
        <c:varyColors val="0"/>
        <c:ser>
          <c:idx val="0"/>
          <c:order val="0"/>
          <c:tx>
            <c:strRef>
              <c:f>Sheet1!$A$2</c:f>
              <c:strCache>
                <c:ptCount val="1"/>
                <c:pt idx="0">
                  <c:v>2003</c:v>
                </c:pt>
              </c:strCache>
            </c:strRef>
          </c:tx>
          <c:spPr>
            <a:solidFill>
              <a:srgbClr val="FF00FF"/>
            </a:solidFill>
            <a:ln w="17568">
              <a:solidFill>
                <a:schemeClr val="tx1"/>
              </a:solidFill>
              <a:prstDash val="solid"/>
            </a:ln>
          </c:spPr>
          <c:invertIfNegative val="0"/>
          <c:cat>
            <c:strRef>
              <c:f>Sheet1!$B$1:$F$1</c:f>
              <c:strCache>
                <c:ptCount val="5"/>
                <c:pt idx="0">
                  <c:v>Reactions Of People</c:v>
                </c:pt>
                <c:pt idx="1">
                  <c:v>Personal Protective Equipment</c:v>
                </c:pt>
                <c:pt idx="2">
                  <c:v>Positions Of People (Possible Injury Causes)</c:v>
                </c:pt>
                <c:pt idx="3">
                  <c:v>Tools And Equipment</c:v>
                </c:pt>
                <c:pt idx="4">
                  <c:v>Procedures And HouseKeeping</c:v>
                </c:pt>
              </c:strCache>
            </c:strRef>
          </c:cat>
          <c:val>
            <c:numRef>
              <c:f>Sheet1!$B$2:$F$2</c:f>
              <c:numCache>
                <c:formatCode>General</c:formatCode>
                <c:ptCount val="5"/>
                <c:pt idx="0">
                  <c:v>186</c:v>
                </c:pt>
                <c:pt idx="1">
                  <c:v>2157</c:v>
                </c:pt>
                <c:pt idx="2">
                  <c:v>753</c:v>
                </c:pt>
                <c:pt idx="3">
                  <c:v>3078</c:v>
                </c:pt>
                <c:pt idx="4">
                  <c:v>7686</c:v>
                </c:pt>
              </c:numCache>
            </c:numRef>
          </c:val>
        </c:ser>
        <c:ser>
          <c:idx val="1"/>
          <c:order val="1"/>
          <c:tx>
            <c:strRef>
              <c:f>Sheet1!$A$3</c:f>
              <c:strCache>
                <c:ptCount val="1"/>
                <c:pt idx="0">
                  <c:v>2004</c:v>
                </c:pt>
              </c:strCache>
            </c:strRef>
          </c:tx>
          <c:spPr>
            <a:solidFill>
              <a:schemeClr val="folHlink"/>
            </a:solidFill>
            <a:ln w="17568">
              <a:solidFill>
                <a:schemeClr val="tx1"/>
              </a:solidFill>
              <a:prstDash val="solid"/>
            </a:ln>
          </c:spPr>
          <c:invertIfNegative val="0"/>
          <c:cat>
            <c:strRef>
              <c:f>Sheet1!$B$1:$F$1</c:f>
              <c:strCache>
                <c:ptCount val="5"/>
                <c:pt idx="0">
                  <c:v>Reactions Of People</c:v>
                </c:pt>
                <c:pt idx="1">
                  <c:v>Personal Protective Equipment</c:v>
                </c:pt>
                <c:pt idx="2">
                  <c:v>Positions Of People (Possible Injury Causes)</c:v>
                </c:pt>
                <c:pt idx="3">
                  <c:v>Tools And Equipment</c:v>
                </c:pt>
                <c:pt idx="4">
                  <c:v>Procedures And HouseKeeping</c:v>
                </c:pt>
              </c:strCache>
            </c:strRef>
          </c:cat>
          <c:val>
            <c:numRef>
              <c:f>Sheet1!$B$3:$F$3</c:f>
              <c:numCache>
                <c:formatCode>General</c:formatCode>
                <c:ptCount val="5"/>
                <c:pt idx="0">
                  <c:v>67</c:v>
                </c:pt>
                <c:pt idx="1">
                  <c:v>1376</c:v>
                </c:pt>
                <c:pt idx="2">
                  <c:v>414</c:v>
                </c:pt>
                <c:pt idx="3">
                  <c:v>3344</c:v>
                </c:pt>
                <c:pt idx="4">
                  <c:v>8032</c:v>
                </c:pt>
              </c:numCache>
            </c:numRef>
          </c:val>
        </c:ser>
        <c:dLbls>
          <c:showLegendKey val="0"/>
          <c:showVal val="0"/>
          <c:showCatName val="0"/>
          <c:showSerName val="0"/>
          <c:showPercent val="0"/>
          <c:showBubbleSize val="0"/>
        </c:dLbls>
        <c:gapWidth val="150"/>
        <c:axId val="443321168"/>
        <c:axId val="443323912"/>
      </c:barChart>
      <c:catAx>
        <c:axId val="443321168"/>
        <c:scaling>
          <c:orientation val="minMax"/>
        </c:scaling>
        <c:delete val="0"/>
        <c:axPos val="l"/>
        <c:numFmt formatCode="General" sourceLinked="1"/>
        <c:majorTickMark val="out"/>
        <c:minorTickMark val="none"/>
        <c:tickLblPos val="nextTo"/>
        <c:spPr>
          <a:ln w="4392">
            <a:solidFill>
              <a:schemeClr val="tx1"/>
            </a:solidFill>
            <a:prstDash val="solid"/>
          </a:ln>
        </c:spPr>
        <c:txPr>
          <a:bodyPr rot="0" vert="horz"/>
          <a:lstStyle/>
          <a:p>
            <a:pPr>
              <a:defRPr sz="1383" b="0" i="0" u="none" strike="noStrike" baseline="0">
                <a:solidFill>
                  <a:schemeClr val="tx1"/>
                </a:solidFill>
                <a:latin typeface="Univers 45 Light"/>
                <a:ea typeface="Univers 45 Light"/>
                <a:cs typeface="Univers 45 Light"/>
              </a:defRPr>
            </a:pPr>
            <a:endParaRPr lang="en-US"/>
          </a:p>
        </c:txPr>
        <c:crossAx val="443323912"/>
        <c:crosses val="autoZero"/>
        <c:auto val="1"/>
        <c:lblAlgn val="ctr"/>
        <c:lblOffset val="100"/>
        <c:tickLblSkip val="1"/>
        <c:tickMarkSkip val="1"/>
        <c:noMultiLvlLbl val="0"/>
      </c:catAx>
      <c:valAx>
        <c:axId val="443323912"/>
        <c:scaling>
          <c:orientation val="minMax"/>
        </c:scaling>
        <c:delete val="0"/>
        <c:axPos val="b"/>
        <c:majorGridlines>
          <c:spPr>
            <a:ln w="4392">
              <a:solidFill>
                <a:schemeClr val="tx1"/>
              </a:solidFill>
              <a:prstDash val="solid"/>
            </a:ln>
          </c:spPr>
        </c:majorGridlines>
        <c:numFmt formatCode="General" sourceLinked="1"/>
        <c:majorTickMark val="out"/>
        <c:minorTickMark val="none"/>
        <c:tickLblPos val="nextTo"/>
        <c:spPr>
          <a:ln w="4392">
            <a:solidFill>
              <a:schemeClr val="tx1"/>
            </a:solidFill>
            <a:prstDash val="solid"/>
          </a:ln>
        </c:spPr>
        <c:txPr>
          <a:bodyPr rot="0" vert="horz"/>
          <a:lstStyle/>
          <a:p>
            <a:pPr>
              <a:defRPr sz="1660" b="0" i="0" u="none" strike="noStrike" baseline="0">
                <a:solidFill>
                  <a:schemeClr val="tx1"/>
                </a:solidFill>
                <a:latin typeface="Univers 45 Light"/>
                <a:ea typeface="Univers 45 Light"/>
                <a:cs typeface="Univers 45 Light"/>
              </a:defRPr>
            </a:pPr>
            <a:endParaRPr lang="en-US"/>
          </a:p>
        </c:txPr>
        <c:crossAx val="443321168"/>
        <c:crosses val="autoZero"/>
        <c:crossBetween val="between"/>
      </c:valAx>
      <c:spPr>
        <a:noFill/>
        <a:ln w="17568">
          <a:solidFill>
            <a:schemeClr val="tx1"/>
          </a:solidFill>
          <a:prstDash val="solid"/>
        </a:ln>
      </c:spPr>
    </c:plotArea>
    <c:legend>
      <c:legendPos val="r"/>
      <c:layout>
        <c:manualLayout>
          <c:xMode val="edge"/>
          <c:yMode val="edge"/>
          <c:x val="0.91746031746031742"/>
          <c:y val="0.40527577937649878"/>
          <c:w val="7.6190476190476197E-2"/>
          <c:h val="0.10311750599520383"/>
        </c:manualLayout>
      </c:layout>
      <c:overlay val="0"/>
      <c:spPr>
        <a:noFill/>
        <a:ln w="4392">
          <a:solidFill>
            <a:schemeClr val="tx1"/>
          </a:solidFill>
          <a:prstDash val="solid"/>
        </a:ln>
      </c:spPr>
      <c:txPr>
        <a:bodyPr/>
        <a:lstStyle/>
        <a:p>
          <a:pPr>
            <a:defRPr sz="1273" b="0" i="0" u="none" strike="noStrike" baseline="0">
              <a:solidFill>
                <a:schemeClr val="tx1"/>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2490"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444444444444444"/>
          <c:y val="2.6378896882494004E-2"/>
          <c:w val="0.63174603174603172"/>
          <c:h val="0.87769784172661869"/>
        </c:manualLayout>
      </c:layout>
      <c:barChart>
        <c:barDir val="bar"/>
        <c:grouping val="clustered"/>
        <c:varyColors val="0"/>
        <c:ser>
          <c:idx val="0"/>
          <c:order val="0"/>
          <c:tx>
            <c:strRef>
              <c:f>Sheet1!$A$2</c:f>
              <c:strCache>
                <c:ptCount val="1"/>
                <c:pt idx="0">
                  <c:v>2003</c:v>
                </c:pt>
              </c:strCache>
            </c:strRef>
          </c:tx>
          <c:spPr>
            <a:solidFill>
              <a:srgbClr val="FFFF00"/>
            </a:solidFill>
            <a:ln w="17568">
              <a:solidFill>
                <a:schemeClr val="tx1"/>
              </a:solidFill>
              <a:prstDash val="solid"/>
            </a:ln>
          </c:spPr>
          <c:invertIfNegative val="0"/>
          <c:cat>
            <c:strRef>
              <c:f>Sheet1!$B$1:$J$1</c:f>
              <c:strCache>
                <c:ptCount val="9"/>
                <c:pt idx="0">
                  <c:v>Procedures Inadequate</c:v>
                </c:pt>
                <c:pt idx="1">
                  <c:v>Procedures Not Known/Understood</c:v>
                </c:pt>
                <c:pt idx="2">
                  <c:v>Procedures Not Followed</c:v>
                </c:pt>
                <c:pt idx="3">
                  <c:v>Housekeeping Below Acceptable Standard</c:v>
                </c:pt>
                <c:pt idx="4">
                  <c:v>Orderliness Standards Inadequate</c:v>
                </c:pt>
                <c:pt idx="5">
                  <c:v>Orderliness Standards Not Known /Understood </c:v>
                </c:pt>
                <c:pt idx="6">
                  <c:v>Orderliness Standards Not Followed</c:v>
                </c:pt>
                <c:pt idx="7">
                  <c:v>Personnel Transfer - Basket/Aircraft/Vessel</c:v>
                </c:pt>
                <c:pt idx="8">
                  <c:v>No Work Permit For The Job</c:v>
                </c:pt>
              </c:strCache>
            </c:strRef>
          </c:cat>
          <c:val>
            <c:numRef>
              <c:f>Sheet1!$B$2:$J$2</c:f>
              <c:numCache>
                <c:formatCode>General</c:formatCode>
                <c:ptCount val="9"/>
                <c:pt idx="0">
                  <c:v>365</c:v>
                </c:pt>
                <c:pt idx="1">
                  <c:v>2158</c:v>
                </c:pt>
                <c:pt idx="2">
                  <c:v>2702</c:v>
                </c:pt>
                <c:pt idx="3">
                  <c:v>1514</c:v>
                </c:pt>
                <c:pt idx="4">
                  <c:v>333</c:v>
                </c:pt>
                <c:pt idx="5">
                  <c:v>33</c:v>
                </c:pt>
                <c:pt idx="6">
                  <c:v>499</c:v>
                </c:pt>
                <c:pt idx="7">
                  <c:v>39</c:v>
                </c:pt>
                <c:pt idx="8">
                  <c:v>43</c:v>
                </c:pt>
              </c:numCache>
            </c:numRef>
          </c:val>
        </c:ser>
        <c:ser>
          <c:idx val="1"/>
          <c:order val="1"/>
          <c:tx>
            <c:strRef>
              <c:f>Sheet1!$A$3</c:f>
              <c:strCache>
                <c:ptCount val="1"/>
                <c:pt idx="0">
                  <c:v>2004</c:v>
                </c:pt>
              </c:strCache>
            </c:strRef>
          </c:tx>
          <c:spPr>
            <a:solidFill>
              <a:schemeClr val="hlink"/>
            </a:solidFill>
            <a:ln w="17568">
              <a:solidFill>
                <a:schemeClr val="tx1"/>
              </a:solidFill>
              <a:prstDash val="solid"/>
            </a:ln>
          </c:spPr>
          <c:invertIfNegative val="0"/>
          <c:cat>
            <c:strRef>
              <c:f>Sheet1!$B$1:$J$1</c:f>
              <c:strCache>
                <c:ptCount val="9"/>
                <c:pt idx="0">
                  <c:v>Procedures Inadequate</c:v>
                </c:pt>
                <c:pt idx="1">
                  <c:v>Procedures Not Known/Understood</c:v>
                </c:pt>
                <c:pt idx="2">
                  <c:v>Procedures Not Followed</c:v>
                </c:pt>
                <c:pt idx="3">
                  <c:v>Housekeeping Below Acceptable Standard</c:v>
                </c:pt>
                <c:pt idx="4">
                  <c:v>Orderliness Standards Inadequate</c:v>
                </c:pt>
                <c:pt idx="5">
                  <c:v>Orderliness Standards Not Known /Understood </c:v>
                </c:pt>
                <c:pt idx="6">
                  <c:v>Orderliness Standards Not Followed</c:v>
                </c:pt>
                <c:pt idx="7">
                  <c:v>Personnel Transfer - Basket/Aircraft/Vessel</c:v>
                </c:pt>
                <c:pt idx="8">
                  <c:v>No Work Permit For The Job</c:v>
                </c:pt>
              </c:strCache>
            </c:strRef>
          </c:cat>
          <c:val>
            <c:numRef>
              <c:f>Sheet1!$B$3:$J$3</c:f>
              <c:numCache>
                <c:formatCode>General</c:formatCode>
                <c:ptCount val="9"/>
                <c:pt idx="0">
                  <c:v>320</c:v>
                </c:pt>
                <c:pt idx="1">
                  <c:v>414</c:v>
                </c:pt>
                <c:pt idx="2">
                  <c:v>4128</c:v>
                </c:pt>
                <c:pt idx="3">
                  <c:v>594</c:v>
                </c:pt>
                <c:pt idx="4">
                  <c:v>850</c:v>
                </c:pt>
                <c:pt idx="5">
                  <c:v>43</c:v>
                </c:pt>
                <c:pt idx="6">
                  <c:v>1679</c:v>
                </c:pt>
                <c:pt idx="7">
                  <c:v>4</c:v>
                </c:pt>
                <c:pt idx="8">
                  <c:v>0</c:v>
                </c:pt>
              </c:numCache>
            </c:numRef>
          </c:val>
        </c:ser>
        <c:dLbls>
          <c:showLegendKey val="0"/>
          <c:showVal val="0"/>
          <c:showCatName val="0"/>
          <c:showSerName val="0"/>
          <c:showPercent val="0"/>
          <c:showBubbleSize val="0"/>
        </c:dLbls>
        <c:gapWidth val="150"/>
        <c:axId val="443321560"/>
        <c:axId val="443325088"/>
      </c:barChart>
      <c:catAx>
        <c:axId val="443321560"/>
        <c:scaling>
          <c:orientation val="minMax"/>
        </c:scaling>
        <c:delete val="0"/>
        <c:axPos val="l"/>
        <c:numFmt formatCode="General" sourceLinked="1"/>
        <c:majorTickMark val="out"/>
        <c:minorTickMark val="none"/>
        <c:tickLblPos val="nextTo"/>
        <c:spPr>
          <a:ln w="4392">
            <a:solidFill>
              <a:schemeClr val="tx1"/>
            </a:solidFill>
            <a:prstDash val="solid"/>
          </a:ln>
        </c:spPr>
        <c:txPr>
          <a:bodyPr rot="0" vert="horz"/>
          <a:lstStyle/>
          <a:p>
            <a:pPr>
              <a:defRPr sz="1107" b="0" i="0" u="none" strike="noStrike" baseline="0">
                <a:solidFill>
                  <a:schemeClr val="tx1"/>
                </a:solidFill>
                <a:latin typeface="Univers 45 Light"/>
                <a:ea typeface="Univers 45 Light"/>
                <a:cs typeface="Univers 45 Light"/>
              </a:defRPr>
            </a:pPr>
            <a:endParaRPr lang="en-US"/>
          </a:p>
        </c:txPr>
        <c:crossAx val="443325088"/>
        <c:crosses val="autoZero"/>
        <c:auto val="1"/>
        <c:lblAlgn val="ctr"/>
        <c:lblOffset val="100"/>
        <c:tickLblSkip val="1"/>
        <c:tickMarkSkip val="1"/>
        <c:noMultiLvlLbl val="0"/>
      </c:catAx>
      <c:valAx>
        <c:axId val="443325088"/>
        <c:scaling>
          <c:orientation val="minMax"/>
        </c:scaling>
        <c:delete val="0"/>
        <c:axPos val="b"/>
        <c:majorGridlines>
          <c:spPr>
            <a:ln w="4392">
              <a:solidFill>
                <a:schemeClr val="tx1"/>
              </a:solidFill>
              <a:prstDash val="solid"/>
            </a:ln>
          </c:spPr>
        </c:majorGridlines>
        <c:numFmt formatCode="General" sourceLinked="1"/>
        <c:majorTickMark val="out"/>
        <c:minorTickMark val="none"/>
        <c:tickLblPos val="nextTo"/>
        <c:spPr>
          <a:ln w="4392">
            <a:solidFill>
              <a:schemeClr val="tx1"/>
            </a:solidFill>
            <a:prstDash val="solid"/>
          </a:ln>
        </c:spPr>
        <c:txPr>
          <a:bodyPr rot="0" vert="horz"/>
          <a:lstStyle/>
          <a:p>
            <a:pPr>
              <a:defRPr sz="1383" b="0" i="0" u="none" strike="noStrike" baseline="0">
                <a:solidFill>
                  <a:schemeClr val="tx1"/>
                </a:solidFill>
                <a:latin typeface="Univers 45 Light"/>
                <a:ea typeface="Univers 45 Light"/>
                <a:cs typeface="Univers 45 Light"/>
              </a:defRPr>
            </a:pPr>
            <a:endParaRPr lang="en-US"/>
          </a:p>
        </c:txPr>
        <c:crossAx val="443321560"/>
        <c:crosses val="autoZero"/>
        <c:crossBetween val="between"/>
      </c:valAx>
      <c:spPr>
        <a:noFill/>
        <a:ln w="17568">
          <a:solidFill>
            <a:schemeClr val="tx1"/>
          </a:solidFill>
          <a:prstDash val="solid"/>
        </a:ln>
      </c:spPr>
    </c:plotArea>
    <c:legend>
      <c:legendPos val="r"/>
      <c:layout>
        <c:manualLayout>
          <c:xMode val="edge"/>
          <c:yMode val="edge"/>
          <c:x val="0.91746031746031742"/>
          <c:y val="0.41247002398081534"/>
          <c:w val="7.6190476190476197E-2"/>
          <c:h val="0.10311750599520383"/>
        </c:manualLayout>
      </c:layout>
      <c:overlay val="0"/>
      <c:spPr>
        <a:noFill/>
        <a:ln w="4392">
          <a:solidFill>
            <a:schemeClr val="tx1"/>
          </a:solidFill>
          <a:prstDash val="solid"/>
        </a:ln>
      </c:spPr>
      <c:txPr>
        <a:bodyPr/>
        <a:lstStyle/>
        <a:p>
          <a:pPr>
            <a:defRPr sz="1273" b="0" i="0" u="none" strike="noStrike" baseline="0">
              <a:solidFill>
                <a:schemeClr val="tx1"/>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2490"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174603174603176"/>
          <c:y val="2.6378896882494004E-2"/>
          <c:w val="0.64444444444444449"/>
          <c:h val="0.87769784172661869"/>
        </c:manualLayout>
      </c:layout>
      <c:barChart>
        <c:barDir val="bar"/>
        <c:grouping val="clustered"/>
        <c:varyColors val="0"/>
        <c:ser>
          <c:idx val="0"/>
          <c:order val="0"/>
          <c:tx>
            <c:strRef>
              <c:f>Sheet1!$A$2</c:f>
              <c:strCache>
                <c:ptCount val="1"/>
                <c:pt idx="0">
                  <c:v>2003</c:v>
                </c:pt>
              </c:strCache>
            </c:strRef>
          </c:tx>
          <c:spPr>
            <a:solidFill>
              <a:schemeClr val="accent1"/>
            </a:solidFill>
            <a:ln w="17568">
              <a:solidFill>
                <a:schemeClr val="tx1"/>
              </a:solidFill>
              <a:prstDash val="solid"/>
            </a:ln>
          </c:spPr>
          <c:invertIfNegative val="0"/>
          <c:cat>
            <c:strRef>
              <c:f>Sheet1!$B$1:$J$1</c:f>
              <c:strCache>
                <c:ptCount val="6"/>
                <c:pt idx="0">
                  <c:v>Wrong Tools For The Job</c:v>
                </c:pt>
                <c:pt idx="1">
                  <c:v>Tools Used Incorrectly</c:v>
                </c:pt>
                <c:pt idx="2">
                  <c:v>Tools In an Unsafe Condition</c:v>
                </c:pt>
                <c:pt idx="3">
                  <c:v>Moving Machinery Not Properly Guarded</c:v>
                </c:pt>
                <c:pt idx="4">
                  <c:v>No Communication Equipment For The Job</c:v>
                </c:pt>
                <c:pt idx="5">
                  <c:v>Performing Lock Outs/Tag Outs</c:v>
                </c:pt>
              </c:strCache>
            </c:strRef>
          </c:cat>
          <c:val>
            <c:numRef>
              <c:f>Sheet1!$B$2:$J$2</c:f>
              <c:numCache>
                <c:formatCode>General</c:formatCode>
                <c:ptCount val="6"/>
                <c:pt idx="0">
                  <c:v>180</c:v>
                </c:pt>
                <c:pt idx="1">
                  <c:v>232</c:v>
                </c:pt>
                <c:pt idx="2">
                  <c:v>2628</c:v>
                </c:pt>
                <c:pt idx="3">
                  <c:v>16</c:v>
                </c:pt>
                <c:pt idx="4">
                  <c:v>22</c:v>
                </c:pt>
                <c:pt idx="5">
                  <c:v>26</c:v>
                </c:pt>
              </c:numCache>
            </c:numRef>
          </c:val>
        </c:ser>
        <c:ser>
          <c:idx val="1"/>
          <c:order val="1"/>
          <c:tx>
            <c:strRef>
              <c:f>Sheet1!$A$3</c:f>
              <c:strCache>
                <c:ptCount val="1"/>
                <c:pt idx="0">
                  <c:v>2004</c:v>
                </c:pt>
              </c:strCache>
            </c:strRef>
          </c:tx>
          <c:spPr>
            <a:solidFill>
              <a:schemeClr val="accent2"/>
            </a:solidFill>
            <a:ln w="17568">
              <a:solidFill>
                <a:schemeClr val="tx1"/>
              </a:solidFill>
              <a:prstDash val="solid"/>
            </a:ln>
          </c:spPr>
          <c:invertIfNegative val="0"/>
          <c:cat>
            <c:strRef>
              <c:f>Sheet1!$B$1:$J$1</c:f>
              <c:strCache>
                <c:ptCount val="6"/>
                <c:pt idx="0">
                  <c:v>Wrong Tools For The Job</c:v>
                </c:pt>
                <c:pt idx="1">
                  <c:v>Tools Used Incorrectly</c:v>
                </c:pt>
                <c:pt idx="2">
                  <c:v>Tools In an Unsafe Condition</c:v>
                </c:pt>
                <c:pt idx="3">
                  <c:v>Moving Machinery Not Properly Guarded</c:v>
                </c:pt>
                <c:pt idx="4">
                  <c:v>No Communication Equipment For The Job</c:v>
                </c:pt>
                <c:pt idx="5">
                  <c:v>Performing Lock Outs/Tag Outs</c:v>
                </c:pt>
              </c:strCache>
            </c:strRef>
          </c:cat>
          <c:val>
            <c:numRef>
              <c:f>Sheet1!$B$3:$J$3</c:f>
              <c:numCache>
                <c:formatCode>General</c:formatCode>
                <c:ptCount val="6"/>
                <c:pt idx="0">
                  <c:v>114</c:v>
                </c:pt>
                <c:pt idx="1">
                  <c:v>229</c:v>
                </c:pt>
                <c:pt idx="2">
                  <c:v>2998</c:v>
                </c:pt>
                <c:pt idx="3">
                  <c:v>1</c:v>
                </c:pt>
                <c:pt idx="4">
                  <c:v>2</c:v>
                </c:pt>
                <c:pt idx="5">
                  <c:v>3</c:v>
                </c:pt>
              </c:numCache>
            </c:numRef>
          </c:val>
        </c:ser>
        <c:dLbls>
          <c:showLegendKey val="0"/>
          <c:showVal val="0"/>
          <c:showCatName val="0"/>
          <c:showSerName val="0"/>
          <c:showPercent val="0"/>
          <c:showBubbleSize val="0"/>
        </c:dLbls>
        <c:gapWidth val="150"/>
        <c:axId val="443327048"/>
        <c:axId val="443321952"/>
      </c:barChart>
      <c:catAx>
        <c:axId val="443327048"/>
        <c:scaling>
          <c:orientation val="minMax"/>
        </c:scaling>
        <c:delete val="0"/>
        <c:axPos val="l"/>
        <c:numFmt formatCode="General" sourceLinked="1"/>
        <c:majorTickMark val="out"/>
        <c:minorTickMark val="none"/>
        <c:tickLblPos val="nextTo"/>
        <c:spPr>
          <a:ln w="4392">
            <a:solidFill>
              <a:schemeClr val="tx1"/>
            </a:solidFill>
            <a:prstDash val="solid"/>
          </a:ln>
        </c:spPr>
        <c:txPr>
          <a:bodyPr rot="0" vert="horz"/>
          <a:lstStyle/>
          <a:p>
            <a:pPr>
              <a:defRPr sz="1107" b="0" i="0" u="none" strike="noStrike" baseline="0">
                <a:solidFill>
                  <a:schemeClr val="tx1"/>
                </a:solidFill>
                <a:latin typeface="Univers 45 Light"/>
                <a:ea typeface="Univers 45 Light"/>
                <a:cs typeface="Univers 45 Light"/>
              </a:defRPr>
            </a:pPr>
            <a:endParaRPr lang="en-US"/>
          </a:p>
        </c:txPr>
        <c:crossAx val="443321952"/>
        <c:crosses val="autoZero"/>
        <c:auto val="1"/>
        <c:lblAlgn val="ctr"/>
        <c:lblOffset val="100"/>
        <c:tickLblSkip val="1"/>
        <c:tickMarkSkip val="1"/>
        <c:noMultiLvlLbl val="0"/>
      </c:catAx>
      <c:valAx>
        <c:axId val="443321952"/>
        <c:scaling>
          <c:orientation val="minMax"/>
        </c:scaling>
        <c:delete val="0"/>
        <c:axPos val="b"/>
        <c:majorGridlines>
          <c:spPr>
            <a:ln w="4392">
              <a:solidFill>
                <a:schemeClr val="tx1"/>
              </a:solidFill>
              <a:prstDash val="solid"/>
            </a:ln>
          </c:spPr>
        </c:majorGridlines>
        <c:numFmt formatCode="General" sourceLinked="1"/>
        <c:majorTickMark val="out"/>
        <c:minorTickMark val="none"/>
        <c:tickLblPos val="nextTo"/>
        <c:spPr>
          <a:ln w="4392">
            <a:solidFill>
              <a:schemeClr val="tx1"/>
            </a:solidFill>
            <a:prstDash val="solid"/>
          </a:ln>
        </c:spPr>
        <c:txPr>
          <a:bodyPr rot="0" vert="horz"/>
          <a:lstStyle/>
          <a:p>
            <a:pPr>
              <a:defRPr sz="1383" b="0" i="0" u="none" strike="noStrike" baseline="0">
                <a:solidFill>
                  <a:schemeClr val="tx1"/>
                </a:solidFill>
                <a:latin typeface="Univers 45 Light"/>
                <a:ea typeface="Univers 45 Light"/>
                <a:cs typeface="Univers 45 Light"/>
              </a:defRPr>
            </a:pPr>
            <a:endParaRPr lang="en-US"/>
          </a:p>
        </c:txPr>
        <c:crossAx val="443327048"/>
        <c:crosses val="autoZero"/>
        <c:crossBetween val="between"/>
      </c:valAx>
      <c:spPr>
        <a:noFill/>
        <a:ln w="17568">
          <a:solidFill>
            <a:schemeClr val="tx1"/>
          </a:solidFill>
          <a:prstDash val="solid"/>
        </a:ln>
      </c:spPr>
    </c:plotArea>
    <c:legend>
      <c:legendPos val="r"/>
      <c:layout>
        <c:manualLayout>
          <c:xMode val="edge"/>
          <c:yMode val="edge"/>
          <c:x val="0.91746031746031742"/>
          <c:y val="0.41247002398081534"/>
          <c:w val="7.6190476190476197E-2"/>
          <c:h val="0.10311750599520383"/>
        </c:manualLayout>
      </c:layout>
      <c:overlay val="0"/>
      <c:spPr>
        <a:noFill/>
        <a:ln w="4392">
          <a:solidFill>
            <a:schemeClr val="tx1"/>
          </a:solidFill>
          <a:prstDash val="solid"/>
        </a:ln>
      </c:spPr>
      <c:txPr>
        <a:bodyPr/>
        <a:lstStyle/>
        <a:p>
          <a:pPr>
            <a:defRPr sz="1273" b="0" i="0" u="none" strike="noStrike" baseline="0">
              <a:solidFill>
                <a:schemeClr val="tx1"/>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2490"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281250000000001"/>
          <c:y val="2.6378896882494004E-2"/>
          <c:w val="0.65156250000000004"/>
          <c:h val="0.87769784172661869"/>
        </c:manualLayout>
      </c:layout>
      <c:barChart>
        <c:barDir val="bar"/>
        <c:grouping val="clustered"/>
        <c:varyColors val="0"/>
        <c:ser>
          <c:idx val="0"/>
          <c:order val="0"/>
          <c:tx>
            <c:strRef>
              <c:f>Sheet1!$A$2</c:f>
              <c:strCache>
                <c:ptCount val="1"/>
                <c:pt idx="0">
                  <c:v>2003</c:v>
                </c:pt>
              </c:strCache>
            </c:strRef>
          </c:tx>
          <c:spPr>
            <a:solidFill>
              <a:schemeClr val="accent1"/>
            </a:solidFill>
            <a:ln w="17608">
              <a:solidFill>
                <a:schemeClr val="tx1"/>
              </a:solidFill>
              <a:prstDash val="solid"/>
            </a:ln>
          </c:spPr>
          <c:invertIfNegative val="0"/>
          <c:cat>
            <c:strRef>
              <c:f>Sheet1!$B$1:$J$1</c:f>
              <c:strCache>
                <c:ptCount val="9"/>
                <c:pt idx="0">
                  <c:v>Striking Against Objects</c:v>
                </c:pt>
                <c:pt idx="1">
                  <c:v>Struck by Objects</c:v>
                </c:pt>
                <c:pt idx="2">
                  <c:v>Pinch Points - Caught In Or Between Objects</c:v>
                </c:pt>
                <c:pt idx="3">
                  <c:v>Falling - From Height</c:v>
                </c:pt>
                <c:pt idx="4">
                  <c:v>Slip - Trip - Fall  At Same Level</c:v>
                </c:pt>
                <c:pt idx="5">
                  <c:v>Contacting Electric Current</c:v>
                </c:pt>
                <c:pt idx="6">
                  <c:v>Contacting/Exposure To Hazardous Chemical</c:v>
                </c:pt>
                <c:pt idx="7">
                  <c:v>Proper Lifting Techniques/Overexertion</c:v>
                </c:pt>
                <c:pt idx="8">
                  <c:v>Personal Awareness</c:v>
                </c:pt>
              </c:strCache>
            </c:strRef>
          </c:cat>
          <c:val>
            <c:numRef>
              <c:f>Sheet1!$B$2:$J$2</c:f>
              <c:numCache>
                <c:formatCode>General</c:formatCode>
                <c:ptCount val="9"/>
                <c:pt idx="0">
                  <c:v>52</c:v>
                </c:pt>
                <c:pt idx="1">
                  <c:v>100</c:v>
                </c:pt>
                <c:pt idx="2">
                  <c:v>68</c:v>
                </c:pt>
                <c:pt idx="3">
                  <c:v>371</c:v>
                </c:pt>
                <c:pt idx="4">
                  <c:v>86</c:v>
                </c:pt>
                <c:pt idx="5">
                  <c:v>18</c:v>
                </c:pt>
                <c:pt idx="6">
                  <c:v>32</c:v>
                </c:pt>
                <c:pt idx="7">
                  <c:v>26</c:v>
                </c:pt>
                <c:pt idx="8">
                  <c:v>153</c:v>
                </c:pt>
              </c:numCache>
            </c:numRef>
          </c:val>
        </c:ser>
        <c:ser>
          <c:idx val="1"/>
          <c:order val="1"/>
          <c:tx>
            <c:strRef>
              <c:f>Sheet1!$A$3</c:f>
              <c:strCache>
                <c:ptCount val="1"/>
                <c:pt idx="0">
                  <c:v>2004</c:v>
                </c:pt>
              </c:strCache>
            </c:strRef>
          </c:tx>
          <c:spPr>
            <a:solidFill>
              <a:schemeClr val="accent2"/>
            </a:solidFill>
            <a:ln w="17608">
              <a:solidFill>
                <a:schemeClr val="tx1"/>
              </a:solidFill>
              <a:prstDash val="solid"/>
            </a:ln>
          </c:spPr>
          <c:invertIfNegative val="0"/>
          <c:cat>
            <c:strRef>
              <c:f>Sheet1!$B$1:$J$1</c:f>
              <c:strCache>
                <c:ptCount val="9"/>
                <c:pt idx="0">
                  <c:v>Striking Against Objects</c:v>
                </c:pt>
                <c:pt idx="1">
                  <c:v>Struck by Objects</c:v>
                </c:pt>
                <c:pt idx="2">
                  <c:v>Pinch Points - Caught In Or Between Objects</c:v>
                </c:pt>
                <c:pt idx="3">
                  <c:v>Falling - From Height</c:v>
                </c:pt>
                <c:pt idx="4">
                  <c:v>Slip - Trip - Fall  At Same Level</c:v>
                </c:pt>
                <c:pt idx="5">
                  <c:v>Contacting Electric Current</c:v>
                </c:pt>
                <c:pt idx="6">
                  <c:v>Contacting/Exposure To Hazardous Chemical</c:v>
                </c:pt>
                <c:pt idx="7">
                  <c:v>Proper Lifting Techniques/Overexertion</c:v>
                </c:pt>
                <c:pt idx="8">
                  <c:v>Personal Awareness</c:v>
                </c:pt>
              </c:strCache>
            </c:strRef>
          </c:cat>
          <c:val>
            <c:numRef>
              <c:f>Sheet1!$B$3:$J$3</c:f>
              <c:numCache>
                <c:formatCode>General</c:formatCode>
                <c:ptCount val="9"/>
                <c:pt idx="0">
                  <c:v>22</c:v>
                </c:pt>
                <c:pt idx="1">
                  <c:v>51</c:v>
                </c:pt>
                <c:pt idx="2">
                  <c:v>28</c:v>
                </c:pt>
                <c:pt idx="3">
                  <c:v>227</c:v>
                </c:pt>
                <c:pt idx="4">
                  <c:v>24</c:v>
                </c:pt>
                <c:pt idx="5">
                  <c:v>5</c:v>
                </c:pt>
                <c:pt idx="6">
                  <c:v>30</c:v>
                </c:pt>
                <c:pt idx="7">
                  <c:v>27</c:v>
                </c:pt>
                <c:pt idx="8">
                  <c:v>32</c:v>
                </c:pt>
              </c:numCache>
            </c:numRef>
          </c:val>
        </c:ser>
        <c:dLbls>
          <c:showLegendKey val="0"/>
          <c:showVal val="0"/>
          <c:showCatName val="0"/>
          <c:showSerName val="0"/>
          <c:showPercent val="0"/>
          <c:showBubbleSize val="0"/>
        </c:dLbls>
        <c:gapWidth val="150"/>
        <c:axId val="443326264"/>
        <c:axId val="443320384"/>
      </c:barChart>
      <c:catAx>
        <c:axId val="443326264"/>
        <c:scaling>
          <c:orientation val="minMax"/>
        </c:scaling>
        <c:delete val="0"/>
        <c:axPos val="l"/>
        <c:numFmt formatCode="General" sourceLinked="1"/>
        <c:majorTickMark val="out"/>
        <c:minorTickMark val="none"/>
        <c:tickLblPos val="nextTo"/>
        <c:spPr>
          <a:ln w="4402">
            <a:solidFill>
              <a:schemeClr val="tx1"/>
            </a:solidFill>
            <a:prstDash val="solid"/>
          </a:ln>
        </c:spPr>
        <c:txPr>
          <a:bodyPr rot="0" vert="horz"/>
          <a:lstStyle/>
          <a:p>
            <a:pPr>
              <a:defRPr sz="1109" b="0" i="0" u="none" strike="noStrike" baseline="0">
                <a:solidFill>
                  <a:schemeClr val="tx1"/>
                </a:solidFill>
                <a:latin typeface="Univers 45 Light"/>
                <a:ea typeface="Univers 45 Light"/>
                <a:cs typeface="Univers 45 Light"/>
              </a:defRPr>
            </a:pPr>
            <a:endParaRPr lang="en-US"/>
          </a:p>
        </c:txPr>
        <c:crossAx val="443320384"/>
        <c:crosses val="autoZero"/>
        <c:auto val="1"/>
        <c:lblAlgn val="ctr"/>
        <c:lblOffset val="100"/>
        <c:tickLblSkip val="1"/>
        <c:tickMarkSkip val="1"/>
        <c:noMultiLvlLbl val="0"/>
      </c:catAx>
      <c:valAx>
        <c:axId val="443320384"/>
        <c:scaling>
          <c:orientation val="minMax"/>
        </c:scaling>
        <c:delete val="0"/>
        <c:axPos val="b"/>
        <c:majorGridlines>
          <c:spPr>
            <a:ln w="4402">
              <a:solidFill>
                <a:schemeClr val="tx1"/>
              </a:solidFill>
              <a:prstDash val="solid"/>
            </a:ln>
          </c:spPr>
        </c:majorGridlines>
        <c:numFmt formatCode="General" sourceLinked="1"/>
        <c:majorTickMark val="out"/>
        <c:minorTickMark val="none"/>
        <c:tickLblPos val="nextTo"/>
        <c:spPr>
          <a:ln w="4402">
            <a:solidFill>
              <a:schemeClr val="tx1"/>
            </a:solidFill>
            <a:prstDash val="solid"/>
          </a:ln>
        </c:spPr>
        <c:txPr>
          <a:bodyPr rot="0" vert="horz"/>
          <a:lstStyle/>
          <a:p>
            <a:pPr>
              <a:defRPr sz="1386" b="0" i="0" u="none" strike="noStrike" baseline="0">
                <a:solidFill>
                  <a:schemeClr val="tx1"/>
                </a:solidFill>
                <a:latin typeface="Univers 45 Light"/>
                <a:ea typeface="Univers 45 Light"/>
                <a:cs typeface="Univers 45 Light"/>
              </a:defRPr>
            </a:pPr>
            <a:endParaRPr lang="en-US"/>
          </a:p>
        </c:txPr>
        <c:crossAx val="443326264"/>
        <c:crosses val="autoZero"/>
        <c:crossBetween val="between"/>
      </c:valAx>
      <c:spPr>
        <a:noFill/>
        <a:ln w="17608">
          <a:solidFill>
            <a:schemeClr val="tx1"/>
          </a:solidFill>
          <a:prstDash val="solid"/>
        </a:ln>
      </c:spPr>
    </c:plotArea>
    <c:legend>
      <c:legendPos val="r"/>
      <c:layout>
        <c:manualLayout>
          <c:xMode val="edge"/>
          <c:yMode val="edge"/>
          <c:x val="0.91874999999999996"/>
          <c:y val="0.41247002398081534"/>
          <c:w val="7.4999999999999997E-2"/>
          <c:h val="0.10311750599520383"/>
        </c:manualLayout>
      </c:layout>
      <c:overlay val="0"/>
      <c:spPr>
        <a:noFill/>
        <a:ln w="4402">
          <a:solidFill>
            <a:schemeClr val="tx1"/>
          </a:solidFill>
          <a:prstDash val="solid"/>
        </a:ln>
      </c:spPr>
      <c:txPr>
        <a:bodyPr/>
        <a:lstStyle/>
        <a:p>
          <a:pPr>
            <a:defRPr sz="1276" b="0" i="0" u="none" strike="noStrike" baseline="0">
              <a:solidFill>
                <a:schemeClr val="tx1"/>
              </a:solidFill>
              <a:latin typeface="Univers 45 Light"/>
              <a:ea typeface="Univers 45 Light"/>
              <a:cs typeface="Univers 45 Light"/>
            </a:defRPr>
          </a:pPr>
          <a:endParaRPr lang="en-US"/>
        </a:p>
      </c:txPr>
    </c:legend>
    <c:plotVisOnly val="1"/>
    <c:dispBlanksAs val="gap"/>
    <c:showDLblsOverMax val="0"/>
  </c:chart>
  <c:spPr>
    <a:noFill/>
    <a:ln>
      <a:noFill/>
    </a:ln>
  </c:spPr>
  <c:txPr>
    <a:bodyPr/>
    <a:lstStyle/>
    <a:p>
      <a:pPr>
        <a:defRPr sz="2496" b="1" i="0" u="none" strike="noStrike" baseline="0">
          <a:solidFill>
            <a:schemeClr val="tx1"/>
          </a:solidFill>
          <a:latin typeface="Univers 45 Light"/>
          <a:ea typeface="Univers 45 Light"/>
          <a:cs typeface="Univers 45 Light"/>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cs typeface="Times New Roman" panose="02020603050405020304" pitchFamily="18" charset="0"/>
              </a:defRPr>
            </a:lvl1pPr>
          </a:lstStyle>
          <a:p>
            <a:endParaRPr lang="en-US" altLang="en-US"/>
          </a:p>
        </p:txBody>
      </p:sp>
      <p:sp>
        <p:nvSpPr>
          <p:cNvPr id="22531" name="Rectangle 3"/>
          <p:cNvSpPr>
            <a:spLocks noGrp="1" noChangeArrowheads="1"/>
          </p:cNvSpPr>
          <p:nvPr>
            <p:ph type="dt" sz="quarter" idx="1"/>
          </p:nvPr>
        </p:nvSpPr>
        <p:spPr bwMode="auto">
          <a:xfrm>
            <a:off x="3929063" y="0"/>
            <a:ext cx="3005137"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cs typeface="Times New Roman" panose="02020603050405020304" pitchFamily="18" charset="0"/>
              </a:defRPr>
            </a:lvl1pPr>
          </a:lstStyle>
          <a:p>
            <a:endParaRPr lang="en-US" altLang="en-US"/>
          </a:p>
        </p:txBody>
      </p:sp>
      <p:sp>
        <p:nvSpPr>
          <p:cNvPr id="22532" name="Rectangle 4"/>
          <p:cNvSpPr>
            <a:spLocks noGrp="1" noChangeArrowheads="1"/>
          </p:cNvSpPr>
          <p:nvPr>
            <p:ph type="ftr" sz="quarter" idx="2"/>
          </p:nvPr>
        </p:nvSpPr>
        <p:spPr bwMode="auto">
          <a:xfrm>
            <a:off x="0" y="8758238"/>
            <a:ext cx="30051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cs typeface="Times New Roman" panose="02020603050405020304" pitchFamily="18" charset="0"/>
              </a:defRPr>
            </a:lvl1pPr>
          </a:lstStyle>
          <a:p>
            <a:endParaRPr lang="en-US" altLang="en-US"/>
          </a:p>
        </p:txBody>
      </p:sp>
      <p:sp>
        <p:nvSpPr>
          <p:cNvPr id="22533" name="Rectangle 5"/>
          <p:cNvSpPr>
            <a:spLocks noGrp="1" noChangeArrowheads="1"/>
          </p:cNvSpPr>
          <p:nvPr>
            <p:ph type="sldNum" sz="quarter" idx="3"/>
          </p:nvPr>
        </p:nvSpPr>
        <p:spPr bwMode="auto">
          <a:xfrm>
            <a:off x="3929063" y="8758238"/>
            <a:ext cx="3005137"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cs typeface="Times New Roman" panose="02020603050405020304" pitchFamily="18" charset="0"/>
              </a:defRPr>
            </a:lvl1pPr>
          </a:lstStyle>
          <a:p>
            <a:fld id="{399B6680-582D-4C1A-A1D8-BE8C8BAF087C}" type="slidenum">
              <a:rPr lang="en-US" altLang="en-US"/>
              <a:pPr/>
              <a:t>‹#›</a:t>
            </a:fld>
            <a:endParaRPr lang="en-US" altLang="en-US"/>
          </a:p>
        </p:txBody>
      </p:sp>
    </p:spTree>
    <p:extLst>
      <p:ext uri="{BB962C8B-B14F-4D97-AF65-F5344CB8AC3E}">
        <p14:creationId xmlns:p14="http://schemas.microsoft.com/office/powerpoint/2010/main" val="827193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anose="02020603050405020304" pitchFamily="18" charset="0"/>
                <a:cs typeface="Times New Roman" panose="02020603050405020304" pitchFamily="18" charset="0"/>
              </a:defRPr>
            </a:lvl1pPr>
          </a:lstStyle>
          <a:p>
            <a:endParaRPr lang="en-US" altLang="en-US"/>
          </a:p>
        </p:txBody>
      </p:sp>
      <p:sp>
        <p:nvSpPr>
          <p:cNvPr id="4099" name="Rectangle 3"/>
          <p:cNvSpPr>
            <a:spLocks noGrp="1" noChangeArrowheads="1"/>
          </p:cNvSpPr>
          <p:nvPr>
            <p:ph type="dt" idx="1"/>
          </p:nvPr>
        </p:nvSpPr>
        <p:spPr bwMode="auto">
          <a:xfrm>
            <a:off x="3929063" y="0"/>
            <a:ext cx="3005137"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cs typeface="Times New Roman" panose="02020603050405020304" pitchFamily="18" charset="0"/>
              </a:defRPr>
            </a:lvl1pPr>
          </a:lstStyle>
          <a:p>
            <a:endParaRPr lang="en-US" altLang="en-US"/>
          </a:p>
        </p:txBody>
      </p:sp>
      <p:sp>
        <p:nvSpPr>
          <p:cNvPr id="4100" name="Rectangle 4"/>
          <p:cNvSpPr>
            <a:spLocks noChangeArrowheads="1" noTextEdit="1"/>
          </p:cNvSpPr>
          <p:nvPr>
            <p:ph type="sldImg" idx="2"/>
          </p:nvPr>
        </p:nvSpPr>
        <p:spPr bwMode="auto">
          <a:xfrm>
            <a:off x="1163638" y="690563"/>
            <a:ext cx="4610100" cy="3457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23925" y="4379913"/>
            <a:ext cx="5086350" cy="414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2" name="Rectangle 6"/>
          <p:cNvSpPr>
            <a:spLocks noGrp="1" noChangeArrowheads="1"/>
          </p:cNvSpPr>
          <p:nvPr>
            <p:ph type="ftr" sz="quarter" idx="4"/>
          </p:nvPr>
        </p:nvSpPr>
        <p:spPr bwMode="auto">
          <a:xfrm>
            <a:off x="0" y="8758238"/>
            <a:ext cx="30051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cs typeface="Times New Roman" panose="02020603050405020304" pitchFamily="18" charset="0"/>
              </a:defRPr>
            </a:lvl1pPr>
          </a:lstStyle>
          <a:p>
            <a:endParaRPr lang="en-US" altLang="en-US"/>
          </a:p>
        </p:txBody>
      </p:sp>
      <p:sp>
        <p:nvSpPr>
          <p:cNvPr id="4103" name="Rectangle 7"/>
          <p:cNvSpPr>
            <a:spLocks noGrp="1" noChangeArrowheads="1"/>
          </p:cNvSpPr>
          <p:nvPr>
            <p:ph type="sldNum" sz="quarter" idx="5"/>
          </p:nvPr>
        </p:nvSpPr>
        <p:spPr bwMode="auto">
          <a:xfrm>
            <a:off x="3929063" y="8758238"/>
            <a:ext cx="3005137"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cs typeface="Times New Roman" panose="02020603050405020304" pitchFamily="18" charset="0"/>
              </a:defRPr>
            </a:lvl1pPr>
          </a:lstStyle>
          <a:p>
            <a:fld id="{B43998F1-0E1F-4C3B-8631-29BB123D4B6E}" type="slidenum">
              <a:rPr lang="en-US" altLang="en-US"/>
              <a:pPr/>
              <a:t>‹#›</a:t>
            </a:fld>
            <a:endParaRPr lang="en-US" altLang="en-US"/>
          </a:p>
        </p:txBody>
      </p:sp>
    </p:spTree>
    <p:extLst>
      <p:ext uri="{BB962C8B-B14F-4D97-AF65-F5344CB8AC3E}">
        <p14:creationId xmlns:p14="http://schemas.microsoft.com/office/powerpoint/2010/main" val="19412368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B20FA7-85A7-4E51-A826-D972C52A9115}" type="slidenum">
              <a:rPr lang="en-US" altLang="en-US"/>
              <a:pPr/>
              <a:t>2</a:t>
            </a:fld>
            <a:endParaRPr lang="en-US" altLang="en-US"/>
          </a:p>
        </p:txBody>
      </p:sp>
      <p:sp>
        <p:nvSpPr>
          <p:cNvPr id="56322" name="Rectangle 2"/>
          <p:cNvSpPr>
            <a:spLocks noChangeArrowheads="1" noTextEdit="1"/>
          </p:cNvSpPr>
          <p:nvPr>
            <p:ph type="sldImg"/>
          </p:nvPr>
        </p:nvSpPr>
        <p:spPr bwMode="auto">
          <a:xfrm>
            <a:off x="1163638" y="690563"/>
            <a:ext cx="4610100" cy="3457575"/>
          </a:xfrm>
          <a:prstGeom prst="rect">
            <a:avLst/>
          </a:prstGeom>
          <a:solidFill>
            <a:srgbClr val="FFFFFF"/>
          </a:solidFill>
          <a:ln>
            <a:solidFill>
              <a:srgbClr val="000000"/>
            </a:solidFill>
            <a:miter lim="800000"/>
            <a:headEnd/>
            <a:tailEnd/>
          </a:ln>
        </p:spPr>
      </p:sp>
      <p:sp>
        <p:nvSpPr>
          <p:cNvPr id="56323" name="Rectangle 3"/>
          <p:cNvSpPr>
            <a:spLocks noChangeArrowheads="1"/>
          </p:cNvSpPr>
          <p:nvPr>
            <p:ph type="body" idx="1"/>
          </p:nvPr>
        </p:nvSpPr>
        <p:spPr bwMode="auto">
          <a:xfrm>
            <a:off x="923925" y="4379913"/>
            <a:ext cx="5086350" cy="4149725"/>
          </a:xfrm>
          <a:prstGeom prst="rect">
            <a:avLst/>
          </a:prstGeom>
          <a:solidFill>
            <a:srgbClr val="FFFFFF"/>
          </a:solidFill>
          <a:ln>
            <a:solidFill>
              <a:srgbClr val="000000"/>
            </a:solidFill>
            <a:miter lim="800000"/>
            <a:headEnd/>
            <a:tailEnd/>
          </a:ln>
        </p:spPr>
        <p:txBody>
          <a:bodyPr/>
          <a:lstStyle/>
          <a:p>
            <a:r>
              <a:rPr lang="en-US" altLang="en-US"/>
              <a:t>An additional tool that will be used to assess performance is the Accident Triangle, which has been an accepted tool used across the industry. The Accident Triangle illustrates incident reporting levels through the ratio of fatalities, DAFWs, total recordables, first aids, and unsafe acts and conditions.</a:t>
            </a:r>
          </a:p>
        </p:txBody>
      </p:sp>
    </p:spTree>
    <p:extLst>
      <p:ext uri="{BB962C8B-B14F-4D97-AF65-F5344CB8AC3E}">
        <p14:creationId xmlns:p14="http://schemas.microsoft.com/office/powerpoint/2010/main" val="2366096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37C972-B6A8-44D6-8258-792574D8FBBE}" type="slidenum">
              <a:rPr lang="en-US" altLang="en-US"/>
              <a:pPr/>
              <a:t>3</a:t>
            </a:fld>
            <a:endParaRPr lang="en-US" altLang="en-US"/>
          </a:p>
        </p:txBody>
      </p:sp>
      <p:sp>
        <p:nvSpPr>
          <p:cNvPr id="89090" name="Rectangle 2"/>
          <p:cNvSpPr>
            <a:spLocks noChangeArrowheads="1" noTextEdit="1"/>
          </p:cNvSpPr>
          <p:nvPr>
            <p:ph type="sldImg"/>
          </p:nvPr>
        </p:nvSpPr>
        <p:spPr bwMode="auto">
          <a:xfrm>
            <a:off x="1163638" y="690563"/>
            <a:ext cx="4610100" cy="3457575"/>
          </a:xfrm>
          <a:prstGeom prst="rect">
            <a:avLst/>
          </a:prstGeom>
          <a:solidFill>
            <a:srgbClr val="FFFFFF"/>
          </a:solidFill>
          <a:ln>
            <a:solidFill>
              <a:srgbClr val="000000"/>
            </a:solidFill>
            <a:miter lim="800000"/>
            <a:headEnd/>
            <a:tailEnd/>
          </a:ln>
        </p:spPr>
      </p:sp>
      <p:sp>
        <p:nvSpPr>
          <p:cNvPr id="89091" name="Rectangle 3"/>
          <p:cNvSpPr>
            <a:spLocks noChangeArrowheads="1"/>
          </p:cNvSpPr>
          <p:nvPr>
            <p:ph type="body" idx="1"/>
          </p:nvPr>
        </p:nvSpPr>
        <p:spPr bwMode="auto">
          <a:xfrm>
            <a:off x="923925" y="4379913"/>
            <a:ext cx="5086350" cy="4149725"/>
          </a:xfrm>
          <a:prstGeom prst="rect">
            <a:avLst/>
          </a:prstGeom>
          <a:solidFill>
            <a:srgbClr val="FFFFFF"/>
          </a:solidFill>
          <a:ln>
            <a:solidFill>
              <a:srgbClr val="000000"/>
            </a:solidFill>
            <a:miter lim="800000"/>
            <a:headEnd/>
            <a:tailEnd/>
          </a:ln>
        </p:spPr>
        <p:txBody>
          <a:bodyPr/>
          <a:lstStyle/>
          <a:p>
            <a:r>
              <a:rPr lang="en-US" altLang="en-US"/>
              <a:t>Findings on emerging risks:</a:t>
            </a:r>
          </a:p>
          <a:p>
            <a:r>
              <a:rPr lang="en-US" altLang="en-US" b="1"/>
              <a:t>Slips, Trips &amp; Falls</a:t>
            </a:r>
          </a:p>
          <a:p>
            <a:pPr>
              <a:buFontTx/>
              <a:buChar char="•"/>
            </a:pPr>
            <a:r>
              <a:rPr lang="en-US" altLang="en-US"/>
              <a:t>Dominant type of falls – slip and fall, trip and fall</a:t>
            </a:r>
          </a:p>
          <a:p>
            <a:pPr>
              <a:buFontTx/>
              <a:buChar char="•"/>
            </a:pPr>
            <a:r>
              <a:rPr lang="en-US" altLang="en-US"/>
              <a:t>Causes – slippery surfaces, foreign object on the walking surface (both issues infer housekeeping)</a:t>
            </a:r>
          </a:p>
          <a:p>
            <a:pPr>
              <a:buFontTx/>
              <a:buChar char="•"/>
            </a:pPr>
            <a:r>
              <a:rPr lang="en-US" altLang="en-US"/>
              <a:t>Type of operation – drilling, fabrication &amp; construction</a:t>
            </a:r>
          </a:p>
          <a:p>
            <a:r>
              <a:rPr lang="en-US" altLang="en-US" b="1"/>
              <a:t>Struck by / Struck against</a:t>
            </a:r>
          </a:p>
          <a:p>
            <a:pPr>
              <a:spcBef>
                <a:spcPct val="50000"/>
              </a:spcBef>
            </a:pPr>
            <a:r>
              <a:rPr lang="en-US" altLang="en-US">
                <a:effectLst>
                  <a:outerShdw blurRad="38100" dist="38100" dir="2700000" algn="tl">
                    <a:srgbClr val="C0C0C0"/>
                  </a:outerShdw>
                </a:effectLst>
              </a:rPr>
              <a:t>1.An individual’s inattention to the surroundings and his actions(</a:t>
            </a:r>
            <a:r>
              <a:rPr lang="en-US" altLang="en-US" b="1" u="sng">
                <a:effectLst>
                  <a:outerShdw blurRad="38100" dist="38100" dir="2700000" algn="tl">
                    <a:srgbClr val="C0C0C0"/>
                  </a:outerShdw>
                </a:effectLst>
              </a:rPr>
              <a:t>this would result in mostly struck against incidents)</a:t>
            </a:r>
          </a:p>
          <a:p>
            <a:r>
              <a:rPr lang="en-US" altLang="en-US"/>
              <a:t>2.</a:t>
            </a:r>
            <a:r>
              <a:rPr lang="en-US" altLang="en-US" b="1" u="sng"/>
              <a:t>Improper storage of materials would result in mostly “struck by” incidents</a:t>
            </a:r>
            <a:r>
              <a:rPr lang="en-US" altLang="en-US"/>
              <a:t> since this parameter serves as  potential  incidents where an object can fall onto the person .</a:t>
            </a:r>
          </a:p>
          <a:p>
            <a:r>
              <a:rPr lang="en-US" altLang="en-US"/>
              <a:t>3.Fault in the procedure of performing the task would result in </a:t>
            </a:r>
            <a:r>
              <a:rPr lang="en-US" altLang="en-US" b="1" u="sng"/>
              <a:t>unperceived incidents.E.g. taking short cuts etc</a:t>
            </a:r>
          </a:p>
          <a:p>
            <a:pPr>
              <a:buFontTx/>
              <a:buChar char="•"/>
            </a:pPr>
            <a:r>
              <a:rPr lang="en-US" altLang="en-US" b="1"/>
              <a:t>Inattention to surroundings and Improper procedure account for 72.9% of the struck incidents</a:t>
            </a:r>
            <a:r>
              <a:rPr lang="en-US" altLang="en-US"/>
              <a:t>.</a:t>
            </a:r>
          </a:p>
          <a:p>
            <a:pPr>
              <a:buFontTx/>
              <a:buChar char="•"/>
            </a:pPr>
            <a:r>
              <a:rPr lang="en-US" altLang="en-US"/>
              <a:t>Type of operation – drilling, fabrication &amp; construction, production</a:t>
            </a:r>
          </a:p>
          <a:p>
            <a:r>
              <a:rPr lang="en-US" altLang="en-US" b="1"/>
              <a:t>Caught in, under &amp; between</a:t>
            </a:r>
          </a:p>
          <a:p>
            <a:pPr>
              <a:buFontTx/>
              <a:buChar char="•"/>
            </a:pPr>
            <a:r>
              <a:rPr lang="en-US" altLang="en-US"/>
              <a:t>Dominant type - “Caught between” had the highest  cumulative frequency </a:t>
            </a:r>
          </a:p>
          <a:p>
            <a:pPr>
              <a:buFontTx/>
              <a:buChar char="•"/>
            </a:pPr>
            <a:r>
              <a:rPr lang="en-US" altLang="en-US"/>
              <a:t>Causes – Inattention to surroundings, Not following proper procedure, Improper placement of tools, Faulty tools</a:t>
            </a:r>
          </a:p>
          <a:p>
            <a:pPr>
              <a:spcBef>
                <a:spcPct val="50000"/>
              </a:spcBef>
              <a:buFontTx/>
              <a:buChar char="•"/>
            </a:pPr>
            <a:r>
              <a:rPr lang="en-US" altLang="en-US"/>
              <a:t>Type of operation – drilling, fabrication &amp; construction</a:t>
            </a:r>
          </a:p>
        </p:txBody>
      </p:sp>
    </p:spTree>
    <p:extLst>
      <p:ext uri="{BB962C8B-B14F-4D97-AF65-F5344CB8AC3E}">
        <p14:creationId xmlns:p14="http://schemas.microsoft.com/office/powerpoint/2010/main" val="1978344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34B5037-A2B2-4060-9A90-5C66611FBF0F}" type="slidenum">
              <a:rPr lang="en-US" altLang="en-US"/>
              <a:pPr/>
              <a:t>‹#›</a:t>
            </a:fld>
            <a:endParaRPr lang="en-US" altLang="en-US"/>
          </a:p>
        </p:txBody>
      </p:sp>
    </p:spTree>
    <p:extLst>
      <p:ext uri="{BB962C8B-B14F-4D97-AF65-F5344CB8AC3E}">
        <p14:creationId xmlns:p14="http://schemas.microsoft.com/office/powerpoint/2010/main" val="4259227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86C9E09-2F5E-4EC5-99DC-EC4F1DE3D829}" type="slidenum">
              <a:rPr lang="en-US" altLang="en-US"/>
              <a:pPr/>
              <a:t>‹#›</a:t>
            </a:fld>
            <a:endParaRPr lang="en-US" altLang="en-US"/>
          </a:p>
        </p:txBody>
      </p:sp>
    </p:spTree>
    <p:extLst>
      <p:ext uri="{BB962C8B-B14F-4D97-AF65-F5344CB8AC3E}">
        <p14:creationId xmlns:p14="http://schemas.microsoft.com/office/powerpoint/2010/main" val="1902576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54B111A-5396-4884-8E08-A79C4960B5A9}" type="slidenum">
              <a:rPr lang="en-US" altLang="en-US"/>
              <a:pPr/>
              <a:t>‹#›</a:t>
            </a:fld>
            <a:endParaRPr lang="en-US" altLang="en-US"/>
          </a:p>
        </p:txBody>
      </p:sp>
    </p:spTree>
    <p:extLst>
      <p:ext uri="{BB962C8B-B14F-4D97-AF65-F5344CB8AC3E}">
        <p14:creationId xmlns:p14="http://schemas.microsoft.com/office/powerpoint/2010/main" val="1184780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23D8990-10CB-46A0-B10A-B2A260BDE35C}" type="slidenum">
              <a:rPr lang="en-US" altLang="en-US"/>
              <a:pPr/>
              <a:t>‹#›</a:t>
            </a:fld>
            <a:endParaRPr lang="en-US" altLang="en-US"/>
          </a:p>
        </p:txBody>
      </p:sp>
    </p:spTree>
    <p:extLst>
      <p:ext uri="{BB962C8B-B14F-4D97-AF65-F5344CB8AC3E}">
        <p14:creationId xmlns:p14="http://schemas.microsoft.com/office/powerpoint/2010/main" val="428475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7263809-6E67-4CC5-9C92-1F31BAE0D615}" type="slidenum">
              <a:rPr lang="en-US" altLang="en-US"/>
              <a:pPr/>
              <a:t>‹#›</a:t>
            </a:fld>
            <a:endParaRPr lang="en-US" altLang="en-US"/>
          </a:p>
        </p:txBody>
      </p:sp>
    </p:spTree>
    <p:extLst>
      <p:ext uri="{BB962C8B-B14F-4D97-AF65-F5344CB8AC3E}">
        <p14:creationId xmlns:p14="http://schemas.microsoft.com/office/powerpoint/2010/main" val="332692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3C94A49-41EC-4189-8756-A2BD5CEC93F0}" type="slidenum">
              <a:rPr lang="en-US" altLang="en-US"/>
              <a:pPr/>
              <a:t>‹#›</a:t>
            </a:fld>
            <a:endParaRPr lang="en-US" altLang="en-US"/>
          </a:p>
        </p:txBody>
      </p:sp>
    </p:spTree>
    <p:extLst>
      <p:ext uri="{BB962C8B-B14F-4D97-AF65-F5344CB8AC3E}">
        <p14:creationId xmlns:p14="http://schemas.microsoft.com/office/powerpoint/2010/main" val="3010410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CF6F212E-202A-4B82-8064-794518BCF714}" type="slidenum">
              <a:rPr lang="en-US" altLang="en-US"/>
              <a:pPr/>
              <a:t>‹#›</a:t>
            </a:fld>
            <a:endParaRPr lang="en-US" altLang="en-US"/>
          </a:p>
        </p:txBody>
      </p:sp>
    </p:spTree>
    <p:extLst>
      <p:ext uri="{BB962C8B-B14F-4D97-AF65-F5344CB8AC3E}">
        <p14:creationId xmlns:p14="http://schemas.microsoft.com/office/powerpoint/2010/main" val="1792620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50FEDCD7-473A-4AB3-98F0-F3DE3910D502}" type="slidenum">
              <a:rPr lang="en-US" altLang="en-US"/>
              <a:pPr/>
              <a:t>‹#›</a:t>
            </a:fld>
            <a:endParaRPr lang="en-US" altLang="en-US"/>
          </a:p>
        </p:txBody>
      </p:sp>
    </p:spTree>
    <p:extLst>
      <p:ext uri="{BB962C8B-B14F-4D97-AF65-F5344CB8AC3E}">
        <p14:creationId xmlns:p14="http://schemas.microsoft.com/office/powerpoint/2010/main" val="397198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9553228-67E4-4B24-97B1-99C36ED7475C}" type="slidenum">
              <a:rPr lang="en-US" altLang="en-US"/>
              <a:pPr/>
              <a:t>‹#›</a:t>
            </a:fld>
            <a:endParaRPr lang="en-US" altLang="en-US"/>
          </a:p>
        </p:txBody>
      </p:sp>
    </p:spTree>
    <p:extLst>
      <p:ext uri="{BB962C8B-B14F-4D97-AF65-F5344CB8AC3E}">
        <p14:creationId xmlns:p14="http://schemas.microsoft.com/office/powerpoint/2010/main" val="179247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27E92A3-D535-4DAC-9711-A77FDE24C41E}" type="slidenum">
              <a:rPr lang="en-US" altLang="en-US"/>
              <a:pPr/>
              <a:t>‹#›</a:t>
            </a:fld>
            <a:endParaRPr lang="en-US" altLang="en-US"/>
          </a:p>
        </p:txBody>
      </p:sp>
    </p:spTree>
    <p:extLst>
      <p:ext uri="{BB962C8B-B14F-4D97-AF65-F5344CB8AC3E}">
        <p14:creationId xmlns:p14="http://schemas.microsoft.com/office/powerpoint/2010/main" val="2589244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23B5935-0FF0-47DC-9C3E-96E93DE3886A}" type="slidenum">
              <a:rPr lang="en-US" altLang="en-US"/>
              <a:pPr/>
              <a:t>‹#›</a:t>
            </a:fld>
            <a:endParaRPr lang="en-US" altLang="en-US"/>
          </a:p>
        </p:txBody>
      </p:sp>
    </p:spTree>
    <p:extLst>
      <p:ext uri="{BB962C8B-B14F-4D97-AF65-F5344CB8AC3E}">
        <p14:creationId xmlns:p14="http://schemas.microsoft.com/office/powerpoint/2010/main" val="1351399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36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360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5360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5360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38EAA24-D9B1-4F3F-B92E-8C0DF4751F8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2168525"/>
            <a:ext cx="7772400" cy="879475"/>
          </a:xfrm>
        </p:spPr>
        <p:txBody>
          <a:bodyPr/>
          <a:lstStyle/>
          <a:p>
            <a:r>
              <a:rPr lang="en-US" altLang="en-US" sz="4000"/>
              <a:t>My Company Learning Day</a:t>
            </a:r>
            <a:br>
              <a:rPr lang="en-US" altLang="en-US" sz="4000"/>
            </a:br>
            <a:r>
              <a:rPr lang="en-US" altLang="en-US" sz="4000"/>
              <a:t>November 2004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nvGraphicFramePr>
        <p:xfrm>
          <a:off x="241300" y="1103313"/>
          <a:ext cx="8331200" cy="5526087"/>
        </p:xfrm>
        <a:graphic>
          <a:graphicData uri="http://schemas.openxmlformats.org/drawingml/2006/chart">
            <c:chart xmlns:c="http://schemas.openxmlformats.org/drawingml/2006/chart" xmlns:r="http://schemas.openxmlformats.org/officeDocument/2006/relationships" r:id="rId2"/>
          </a:graphicData>
        </a:graphic>
      </p:graphicFrame>
      <p:sp>
        <p:nvSpPr>
          <p:cNvPr id="137220" name="Text Box 4"/>
          <p:cNvSpPr txBox="1">
            <a:spLocks noChangeArrowheads="1"/>
          </p:cNvSpPr>
          <p:nvPr/>
        </p:nvSpPr>
        <p:spPr bwMode="auto">
          <a:xfrm>
            <a:off x="3111500" y="622300"/>
            <a:ext cx="292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spAutoFit/>
          </a:bodyPr>
          <a:lstStyle/>
          <a:p>
            <a:pPr eaLnBrk="0" hangingPunct="0">
              <a:spcBef>
                <a:spcPct val="50000"/>
              </a:spcBef>
            </a:pPr>
            <a:r>
              <a:rPr lang="en-US" altLang="en-US" sz="2000" b="1">
                <a:solidFill>
                  <a:schemeClr val="bg1"/>
                </a:solidFill>
                <a:latin typeface="Times New Roman" panose="02020603050405020304" pitchFamily="18" charset="0"/>
                <a:cs typeface="Times New Roman" panose="02020603050405020304" pitchFamily="18" charset="0"/>
              </a:rPr>
              <a:t>Tools And Equipment</a:t>
            </a:r>
          </a:p>
        </p:txBody>
      </p:sp>
      <p:sp>
        <p:nvSpPr>
          <p:cNvPr id="137221" name="Text Box 5"/>
          <p:cNvSpPr txBox="1">
            <a:spLocks noChangeArrowheads="1"/>
          </p:cNvSpPr>
          <p:nvPr/>
        </p:nvSpPr>
        <p:spPr bwMode="auto">
          <a:xfrm>
            <a:off x="593725" y="219075"/>
            <a:ext cx="46101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STOP Deviations 2003 - 2004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nvGraphicFramePr>
        <p:xfrm>
          <a:off x="177800" y="1130300"/>
          <a:ext cx="8483600" cy="5537200"/>
        </p:xfrm>
        <a:graphic>
          <a:graphicData uri="http://schemas.openxmlformats.org/drawingml/2006/chart">
            <c:chart xmlns:c="http://schemas.openxmlformats.org/drawingml/2006/chart" xmlns:r="http://schemas.openxmlformats.org/officeDocument/2006/relationships" r:id="rId2"/>
          </a:graphicData>
        </a:graphic>
      </p:graphicFrame>
      <p:sp>
        <p:nvSpPr>
          <p:cNvPr id="138244" name="Text Box 4"/>
          <p:cNvSpPr txBox="1">
            <a:spLocks noChangeArrowheads="1"/>
          </p:cNvSpPr>
          <p:nvPr/>
        </p:nvSpPr>
        <p:spPr bwMode="auto">
          <a:xfrm>
            <a:off x="1993900" y="622300"/>
            <a:ext cx="5168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spAutoFit/>
          </a:bodyPr>
          <a:lstStyle/>
          <a:p>
            <a:pPr eaLnBrk="0" hangingPunct="0">
              <a:spcBef>
                <a:spcPct val="50000"/>
              </a:spcBef>
            </a:pPr>
            <a:r>
              <a:rPr lang="en-US" altLang="en-US" sz="2000" b="1">
                <a:solidFill>
                  <a:schemeClr val="bg1"/>
                </a:solidFill>
                <a:latin typeface="Times New Roman" panose="02020603050405020304" pitchFamily="18" charset="0"/>
                <a:cs typeface="Times New Roman" panose="02020603050405020304" pitchFamily="18" charset="0"/>
              </a:rPr>
              <a:t>Positions Of People (Possible Injury Causes)</a:t>
            </a:r>
          </a:p>
        </p:txBody>
      </p:sp>
      <p:sp>
        <p:nvSpPr>
          <p:cNvPr id="138245" name="Text Box 5"/>
          <p:cNvSpPr txBox="1">
            <a:spLocks noChangeArrowheads="1"/>
          </p:cNvSpPr>
          <p:nvPr/>
        </p:nvSpPr>
        <p:spPr bwMode="auto">
          <a:xfrm>
            <a:off x="593725" y="219075"/>
            <a:ext cx="46101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STOP Deviations 2003 - 2004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nvGraphicFramePr>
        <p:xfrm>
          <a:off x="241300" y="1103313"/>
          <a:ext cx="8331200" cy="5526087"/>
        </p:xfrm>
        <a:graphic>
          <a:graphicData uri="http://schemas.openxmlformats.org/drawingml/2006/chart">
            <c:chart xmlns:c="http://schemas.openxmlformats.org/drawingml/2006/chart" xmlns:r="http://schemas.openxmlformats.org/officeDocument/2006/relationships" r:id="rId2"/>
          </a:graphicData>
        </a:graphic>
      </p:graphicFrame>
      <p:sp>
        <p:nvSpPr>
          <p:cNvPr id="139268" name="Text Box 4"/>
          <p:cNvSpPr txBox="1">
            <a:spLocks noChangeArrowheads="1"/>
          </p:cNvSpPr>
          <p:nvPr/>
        </p:nvSpPr>
        <p:spPr bwMode="auto">
          <a:xfrm>
            <a:off x="2514600" y="622300"/>
            <a:ext cx="411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spAutoFit/>
          </a:bodyPr>
          <a:lstStyle/>
          <a:p>
            <a:pPr eaLnBrk="0" hangingPunct="0">
              <a:spcBef>
                <a:spcPct val="50000"/>
              </a:spcBef>
            </a:pPr>
            <a:r>
              <a:rPr lang="en-US" altLang="en-US" sz="2000" b="1">
                <a:solidFill>
                  <a:schemeClr val="bg1"/>
                </a:solidFill>
                <a:latin typeface="Times New Roman" panose="02020603050405020304" pitchFamily="18" charset="0"/>
                <a:cs typeface="Times New Roman" panose="02020603050405020304" pitchFamily="18" charset="0"/>
              </a:rPr>
              <a:t>Personal Protective Equipment</a:t>
            </a:r>
          </a:p>
        </p:txBody>
      </p:sp>
      <p:sp>
        <p:nvSpPr>
          <p:cNvPr id="139269" name="Text Box 5"/>
          <p:cNvSpPr txBox="1">
            <a:spLocks noChangeArrowheads="1"/>
          </p:cNvSpPr>
          <p:nvPr/>
        </p:nvSpPr>
        <p:spPr bwMode="auto">
          <a:xfrm>
            <a:off x="593725" y="219075"/>
            <a:ext cx="46101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STOP Deviations 2003 - 2004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nvGraphicFramePr>
        <p:xfrm>
          <a:off x="241300" y="1103313"/>
          <a:ext cx="8331200" cy="5526087"/>
        </p:xfrm>
        <a:graphic>
          <a:graphicData uri="http://schemas.openxmlformats.org/drawingml/2006/chart">
            <c:chart xmlns:c="http://schemas.openxmlformats.org/drawingml/2006/chart" xmlns:r="http://schemas.openxmlformats.org/officeDocument/2006/relationships" r:id="rId2"/>
          </a:graphicData>
        </a:graphic>
      </p:graphicFrame>
      <p:sp>
        <p:nvSpPr>
          <p:cNvPr id="140292" name="Text Box 4"/>
          <p:cNvSpPr txBox="1">
            <a:spLocks noChangeArrowheads="1"/>
          </p:cNvSpPr>
          <p:nvPr/>
        </p:nvSpPr>
        <p:spPr bwMode="auto">
          <a:xfrm>
            <a:off x="3111500" y="622300"/>
            <a:ext cx="292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spAutoFit/>
          </a:bodyPr>
          <a:lstStyle/>
          <a:p>
            <a:pPr eaLnBrk="0" hangingPunct="0">
              <a:spcBef>
                <a:spcPct val="50000"/>
              </a:spcBef>
            </a:pPr>
            <a:r>
              <a:rPr lang="en-US" altLang="en-US" sz="2000" b="1">
                <a:solidFill>
                  <a:schemeClr val="bg1"/>
                </a:solidFill>
                <a:latin typeface="Times New Roman" panose="02020603050405020304" pitchFamily="18" charset="0"/>
                <a:cs typeface="Times New Roman" panose="02020603050405020304" pitchFamily="18" charset="0"/>
              </a:rPr>
              <a:t>Reactions Of People</a:t>
            </a:r>
          </a:p>
        </p:txBody>
      </p:sp>
      <p:sp>
        <p:nvSpPr>
          <p:cNvPr id="140293" name="Text Box 5"/>
          <p:cNvSpPr txBox="1">
            <a:spLocks noChangeArrowheads="1"/>
          </p:cNvSpPr>
          <p:nvPr/>
        </p:nvSpPr>
        <p:spPr bwMode="auto">
          <a:xfrm>
            <a:off x="593725" y="219075"/>
            <a:ext cx="46101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STOP Deviations 2003 - 2004</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593725" y="219075"/>
            <a:ext cx="439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ASA Deviations 2003 - 2004</a:t>
            </a:r>
          </a:p>
        </p:txBody>
      </p:sp>
      <p:pic>
        <p:nvPicPr>
          <p:cNvPr id="14234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775" y="822325"/>
            <a:ext cx="8680450" cy="592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2"/>
          <p:cNvSpPr txBox="1">
            <a:spLocks noChangeArrowheads="1"/>
          </p:cNvSpPr>
          <p:nvPr/>
        </p:nvSpPr>
        <p:spPr bwMode="auto">
          <a:xfrm>
            <a:off x="593725" y="219075"/>
            <a:ext cx="439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ASA Deviations 2003 - 2004</a:t>
            </a:r>
          </a:p>
        </p:txBody>
      </p:sp>
      <p:pic>
        <p:nvPicPr>
          <p:cNvPr id="14336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775" y="809625"/>
            <a:ext cx="8680450" cy="592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593725" y="219075"/>
            <a:ext cx="439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ASA Deviations 2003 - 2004</a:t>
            </a:r>
          </a:p>
        </p:txBody>
      </p:sp>
      <p:pic>
        <p:nvPicPr>
          <p:cNvPr id="1443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175" y="835025"/>
            <a:ext cx="8680450" cy="592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ext Box 2"/>
          <p:cNvSpPr txBox="1">
            <a:spLocks noChangeArrowheads="1"/>
          </p:cNvSpPr>
          <p:nvPr/>
        </p:nvSpPr>
        <p:spPr bwMode="auto">
          <a:xfrm>
            <a:off x="593725" y="219075"/>
            <a:ext cx="439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ASA Deviations 2003 - 2004</a:t>
            </a:r>
          </a:p>
        </p:txBody>
      </p:sp>
      <p:pic>
        <p:nvPicPr>
          <p:cNvPr id="14541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775" y="835025"/>
            <a:ext cx="8680450" cy="592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593725" y="219075"/>
            <a:ext cx="439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ASA Deviations 2003 - 2004</a:t>
            </a:r>
          </a:p>
        </p:txBody>
      </p:sp>
      <p:pic>
        <p:nvPicPr>
          <p:cNvPr id="14643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775" y="784225"/>
            <a:ext cx="8680450" cy="592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ext Box 2"/>
          <p:cNvSpPr txBox="1">
            <a:spLocks noChangeArrowheads="1"/>
          </p:cNvSpPr>
          <p:nvPr/>
        </p:nvSpPr>
        <p:spPr bwMode="auto">
          <a:xfrm>
            <a:off x="593725" y="219075"/>
            <a:ext cx="439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ASA Deviations 2003 - 2004</a:t>
            </a:r>
          </a:p>
        </p:txBody>
      </p:sp>
      <p:pic>
        <p:nvPicPr>
          <p:cNvPr id="14746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775" y="784225"/>
            <a:ext cx="8680450" cy="592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015" name="AutoShape 2919"/>
          <p:cNvSpPr>
            <a:spLocks noChangeArrowheads="1"/>
          </p:cNvSpPr>
          <p:nvPr/>
        </p:nvSpPr>
        <p:spPr bwMode="auto">
          <a:xfrm>
            <a:off x="203200" y="977900"/>
            <a:ext cx="4127500" cy="3632200"/>
          </a:xfrm>
          <a:prstGeom prst="triangle">
            <a:avLst>
              <a:gd name="adj" fmla="val 50000"/>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107763" dir="8100000" algn="ctr" rotWithShape="0">
                    <a:schemeClr val="bg2"/>
                  </a:outerShdw>
                </a:effectLst>
              </a14:hiddenEffects>
            </a:ext>
          </a:extLst>
        </p:spPr>
        <p:txBody>
          <a:bodyPr anchor="ctr">
            <a:spAutoFit/>
          </a:bodyPr>
          <a:lstStyle/>
          <a:p>
            <a:endParaRPr lang="en-US"/>
          </a:p>
        </p:txBody>
      </p:sp>
      <p:sp>
        <p:nvSpPr>
          <p:cNvPr id="54274" name="Text Box 2"/>
          <p:cNvSpPr txBox="1">
            <a:spLocks noChangeArrowheads="1"/>
          </p:cNvSpPr>
          <p:nvPr/>
        </p:nvSpPr>
        <p:spPr bwMode="auto">
          <a:xfrm>
            <a:off x="101600" y="177800"/>
            <a:ext cx="567372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eaLnBrk="0" hangingPunct="0">
              <a:lnSpc>
                <a:spcPct val="150000"/>
              </a:lnSpc>
            </a:pPr>
            <a:r>
              <a:rPr lang="en-US" altLang="en-US" sz="2400" b="1">
                <a:solidFill>
                  <a:schemeClr val="bg1"/>
                </a:solidFill>
                <a:latin typeface="Univers" pitchFamily="34" charset="0"/>
                <a:cs typeface="Times New Roman" panose="02020603050405020304" pitchFamily="18" charset="0"/>
              </a:rPr>
              <a:t>HSE Performance – Accident Pyramid</a:t>
            </a:r>
          </a:p>
        </p:txBody>
      </p:sp>
      <p:grpSp>
        <p:nvGrpSpPr>
          <p:cNvPr id="54303" name="Group 31"/>
          <p:cNvGrpSpPr>
            <a:grpSpLocks/>
          </p:cNvGrpSpPr>
          <p:nvPr/>
        </p:nvGrpSpPr>
        <p:grpSpPr bwMode="auto">
          <a:xfrm>
            <a:off x="3990975" y="3451225"/>
            <a:ext cx="4848225" cy="3101975"/>
            <a:chOff x="450" y="830"/>
            <a:chExt cx="4701" cy="3220"/>
          </a:xfrm>
        </p:grpSpPr>
        <p:grpSp>
          <p:nvGrpSpPr>
            <p:cNvPr id="54304" name="Group 32"/>
            <p:cNvGrpSpPr>
              <a:grpSpLocks/>
            </p:cNvGrpSpPr>
            <p:nvPr/>
          </p:nvGrpSpPr>
          <p:grpSpPr bwMode="auto">
            <a:xfrm>
              <a:off x="450" y="3064"/>
              <a:ext cx="4701" cy="986"/>
              <a:chOff x="450" y="3064"/>
              <a:chExt cx="4701" cy="986"/>
            </a:xfrm>
          </p:grpSpPr>
          <p:sp>
            <p:nvSpPr>
              <p:cNvPr id="54305" name="Freeform 33"/>
              <p:cNvSpPr>
                <a:spLocks/>
              </p:cNvSpPr>
              <p:nvPr/>
            </p:nvSpPr>
            <p:spPr bwMode="auto">
              <a:xfrm>
                <a:off x="4322" y="3064"/>
                <a:ext cx="829" cy="985"/>
              </a:xfrm>
              <a:custGeom>
                <a:avLst/>
                <a:gdLst>
                  <a:gd name="T0" fmla="*/ 392 w 829"/>
                  <a:gd name="T1" fmla="*/ 985 h 985"/>
                  <a:gd name="T2" fmla="*/ 0 w 829"/>
                  <a:gd name="T3" fmla="*/ 419 h 985"/>
                  <a:gd name="T4" fmla="*/ 367 w 829"/>
                  <a:gd name="T5" fmla="*/ 0 h 985"/>
                  <a:gd name="T6" fmla="*/ 829 w 829"/>
                  <a:gd name="T7" fmla="*/ 490 h 985"/>
                  <a:gd name="T8" fmla="*/ 392 w 829"/>
                  <a:gd name="T9" fmla="*/ 985 h 985"/>
                </a:gdLst>
                <a:ahLst/>
                <a:cxnLst>
                  <a:cxn ang="0">
                    <a:pos x="T0" y="T1"/>
                  </a:cxn>
                  <a:cxn ang="0">
                    <a:pos x="T2" y="T3"/>
                  </a:cxn>
                  <a:cxn ang="0">
                    <a:pos x="T4" y="T5"/>
                  </a:cxn>
                  <a:cxn ang="0">
                    <a:pos x="T6" y="T7"/>
                  </a:cxn>
                  <a:cxn ang="0">
                    <a:pos x="T8" y="T9"/>
                  </a:cxn>
                </a:cxnLst>
                <a:rect l="0" t="0" r="r" b="b"/>
                <a:pathLst>
                  <a:path w="829" h="985">
                    <a:moveTo>
                      <a:pt x="392" y="985"/>
                    </a:moveTo>
                    <a:lnTo>
                      <a:pt x="0" y="419"/>
                    </a:lnTo>
                    <a:lnTo>
                      <a:pt x="367" y="0"/>
                    </a:lnTo>
                    <a:lnTo>
                      <a:pt x="829" y="490"/>
                    </a:lnTo>
                    <a:lnTo>
                      <a:pt x="392" y="985"/>
                    </a:lnTo>
                    <a:close/>
                  </a:path>
                </a:pathLst>
              </a:custGeom>
              <a:solidFill>
                <a:srgbClr val="FF5FBF"/>
              </a:solidFill>
              <a:ln w="20638">
                <a:solidFill>
                  <a:srgbClr val="000000"/>
                </a:solidFill>
                <a:prstDash val="solid"/>
                <a:round/>
                <a:headEnd/>
                <a:tailEnd/>
              </a:ln>
            </p:spPr>
            <p:txBody>
              <a:bodyPr/>
              <a:lstStyle/>
              <a:p>
                <a:endParaRPr lang="en-US"/>
              </a:p>
            </p:txBody>
          </p:sp>
          <p:sp>
            <p:nvSpPr>
              <p:cNvPr id="54306" name="Freeform 34"/>
              <p:cNvSpPr>
                <a:spLocks/>
              </p:cNvSpPr>
              <p:nvPr/>
            </p:nvSpPr>
            <p:spPr bwMode="auto">
              <a:xfrm>
                <a:off x="827" y="3064"/>
                <a:ext cx="3862" cy="421"/>
              </a:xfrm>
              <a:custGeom>
                <a:avLst/>
                <a:gdLst>
                  <a:gd name="T0" fmla="*/ 0 w 3862"/>
                  <a:gd name="T1" fmla="*/ 421 h 421"/>
                  <a:gd name="T2" fmla="*/ 3495 w 3862"/>
                  <a:gd name="T3" fmla="*/ 421 h 421"/>
                  <a:gd name="T4" fmla="*/ 3862 w 3862"/>
                  <a:gd name="T5" fmla="*/ 0 h 421"/>
                  <a:gd name="T6" fmla="*/ 493 w 3862"/>
                  <a:gd name="T7" fmla="*/ 0 h 421"/>
                  <a:gd name="T8" fmla="*/ 0 w 3862"/>
                  <a:gd name="T9" fmla="*/ 421 h 421"/>
                </a:gdLst>
                <a:ahLst/>
                <a:cxnLst>
                  <a:cxn ang="0">
                    <a:pos x="T0" y="T1"/>
                  </a:cxn>
                  <a:cxn ang="0">
                    <a:pos x="T2" y="T3"/>
                  </a:cxn>
                  <a:cxn ang="0">
                    <a:pos x="T4" y="T5"/>
                  </a:cxn>
                  <a:cxn ang="0">
                    <a:pos x="T6" y="T7"/>
                  </a:cxn>
                  <a:cxn ang="0">
                    <a:pos x="T8" y="T9"/>
                  </a:cxn>
                </a:cxnLst>
                <a:rect l="0" t="0" r="r" b="b"/>
                <a:pathLst>
                  <a:path w="3862" h="421">
                    <a:moveTo>
                      <a:pt x="0" y="421"/>
                    </a:moveTo>
                    <a:lnTo>
                      <a:pt x="3495" y="421"/>
                    </a:lnTo>
                    <a:lnTo>
                      <a:pt x="3862" y="0"/>
                    </a:lnTo>
                    <a:lnTo>
                      <a:pt x="493" y="0"/>
                    </a:lnTo>
                    <a:lnTo>
                      <a:pt x="0" y="421"/>
                    </a:lnTo>
                    <a:close/>
                  </a:path>
                </a:pathLst>
              </a:custGeom>
              <a:solidFill>
                <a:srgbClr val="800080"/>
              </a:solidFill>
              <a:ln w="20638">
                <a:solidFill>
                  <a:srgbClr val="000000"/>
                </a:solidFill>
                <a:prstDash val="solid"/>
                <a:round/>
                <a:headEnd/>
                <a:tailEnd/>
              </a:ln>
            </p:spPr>
            <p:txBody>
              <a:bodyPr/>
              <a:lstStyle/>
              <a:p>
                <a:endParaRPr lang="en-US"/>
              </a:p>
            </p:txBody>
          </p:sp>
          <p:sp>
            <p:nvSpPr>
              <p:cNvPr id="54307" name="Freeform 35"/>
              <p:cNvSpPr>
                <a:spLocks/>
              </p:cNvSpPr>
              <p:nvPr/>
            </p:nvSpPr>
            <p:spPr bwMode="auto">
              <a:xfrm>
                <a:off x="450" y="3483"/>
                <a:ext cx="4265" cy="567"/>
              </a:xfrm>
              <a:custGeom>
                <a:avLst/>
                <a:gdLst>
                  <a:gd name="T0" fmla="*/ 375 w 4265"/>
                  <a:gd name="T1" fmla="*/ 0 h 567"/>
                  <a:gd name="T2" fmla="*/ 3871 w 4265"/>
                  <a:gd name="T3" fmla="*/ 0 h 567"/>
                  <a:gd name="T4" fmla="*/ 4265 w 4265"/>
                  <a:gd name="T5" fmla="*/ 567 h 567"/>
                  <a:gd name="T6" fmla="*/ 0 w 4265"/>
                  <a:gd name="T7" fmla="*/ 567 h 567"/>
                  <a:gd name="T8" fmla="*/ 375 w 4265"/>
                  <a:gd name="T9" fmla="*/ 0 h 567"/>
                </a:gdLst>
                <a:ahLst/>
                <a:cxnLst>
                  <a:cxn ang="0">
                    <a:pos x="T0" y="T1"/>
                  </a:cxn>
                  <a:cxn ang="0">
                    <a:pos x="T2" y="T3"/>
                  </a:cxn>
                  <a:cxn ang="0">
                    <a:pos x="T4" y="T5"/>
                  </a:cxn>
                  <a:cxn ang="0">
                    <a:pos x="T6" y="T7"/>
                  </a:cxn>
                  <a:cxn ang="0">
                    <a:pos x="T8" y="T9"/>
                  </a:cxn>
                </a:cxnLst>
                <a:rect l="0" t="0" r="r" b="b"/>
                <a:pathLst>
                  <a:path w="4265" h="567">
                    <a:moveTo>
                      <a:pt x="375" y="0"/>
                    </a:moveTo>
                    <a:lnTo>
                      <a:pt x="3871" y="0"/>
                    </a:lnTo>
                    <a:lnTo>
                      <a:pt x="4265" y="567"/>
                    </a:lnTo>
                    <a:lnTo>
                      <a:pt x="0" y="567"/>
                    </a:lnTo>
                    <a:lnTo>
                      <a:pt x="375" y="0"/>
                    </a:lnTo>
                    <a:close/>
                  </a:path>
                </a:pathLst>
              </a:custGeom>
              <a:solidFill>
                <a:srgbClr val="FF00FF"/>
              </a:solidFill>
              <a:ln w="20638">
                <a:solidFill>
                  <a:srgbClr val="000000"/>
                </a:solidFill>
                <a:prstDash val="solid"/>
                <a:round/>
                <a:headEnd/>
                <a:tailEnd/>
              </a:ln>
            </p:spPr>
            <p:txBody>
              <a:bodyPr/>
              <a:lstStyle/>
              <a:p>
                <a:endParaRPr lang="en-US"/>
              </a:p>
            </p:txBody>
          </p:sp>
        </p:grpSp>
        <p:grpSp>
          <p:nvGrpSpPr>
            <p:cNvPr id="54308" name="Group 36"/>
            <p:cNvGrpSpPr>
              <a:grpSpLocks/>
            </p:cNvGrpSpPr>
            <p:nvPr/>
          </p:nvGrpSpPr>
          <p:grpSpPr bwMode="auto">
            <a:xfrm>
              <a:off x="896" y="2504"/>
              <a:ext cx="3727" cy="892"/>
              <a:chOff x="896" y="2504"/>
              <a:chExt cx="3727" cy="892"/>
            </a:xfrm>
          </p:grpSpPr>
          <p:sp>
            <p:nvSpPr>
              <p:cNvPr id="54309" name="Freeform 37"/>
              <p:cNvSpPr>
                <a:spLocks/>
              </p:cNvSpPr>
              <p:nvPr/>
            </p:nvSpPr>
            <p:spPr bwMode="auto">
              <a:xfrm>
                <a:off x="3892" y="2504"/>
                <a:ext cx="731" cy="892"/>
              </a:xfrm>
              <a:custGeom>
                <a:avLst/>
                <a:gdLst>
                  <a:gd name="T0" fmla="*/ 373 w 731"/>
                  <a:gd name="T1" fmla="*/ 892 h 892"/>
                  <a:gd name="T2" fmla="*/ 0 w 731"/>
                  <a:gd name="T3" fmla="*/ 312 h 892"/>
                  <a:gd name="T4" fmla="*/ 273 w 731"/>
                  <a:gd name="T5" fmla="*/ 0 h 892"/>
                  <a:gd name="T6" fmla="*/ 731 w 731"/>
                  <a:gd name="T7" fmla="*/ 492 h 892"/>
                  <a:gd name="T8" fmla="*/ 373 w 731"/>
                  <a:gd name="T9" fmla="*/ 892 h 892"/>
                </a:gdLst>
                <a:ahLst/>
                <a:cxnLst>
                  <a:cxn ang="0">
                    <a:pos x="T0" y="T1"/>
                  </a:cxn>
                  <a:cxn ang="0">
                    <a:pos x="T2" y="T3"/>
                  </a:cxn>
                  <a:cxn ang="0">
                    <a:pos x="T4" y="T5"/>
                  </a:cxn>
                  <a:cxn ang="0">
                    <a:pos x="T6" y="T7"/>
                  </a:cxn>
                  <a:cxn ang="0">
                    <a:pos x="T8" y="T9"/>
                  </a:cxn>
                </a:cxnLst>
                <a:rect l="0" t="0" r="r" b="b"/>
                <a:pathLst>
                  <a:path w="731" h="892">
                    <a:moveTo>
                      <a:pt x="373" y="892"/>
                    </a:moveTo>
                    <a:lnTo>
                      <a:pt x="0" y="312"/>
                    </a:lnTo>
                    <a:lnTo>
                      <a:pt x="273" y="0"/>
                    </a:lnTo>
                    <a:lnTo>
                      <a:pt x="731" y="492"/>
                    </a:lnTo>
                    <a:lnTo>
                      <a:pt x="373" y="892"/>
                    </a:lnTo>
                    <a:close/>
                  </a:path>
                </a:pathLst>
              </a:custGeom>
              <a:solidFill>
                <a:srgbClr val="FF5F7F"/>
              </a:solidFill>
              <a:ln w="20638">
                <a:solidFill>
                  <a:srgbClr val="000000"/>
                </a:solidFill>
                <a:prstDash val="solid"/>
                <a:round/>
                <a:headEnd/>
                <a:tailEnd/>
              </a:ln>
            </p:spPr>
            <p:txBody>
              <a:bodyPr/>
              <a:lstStyle/>
              <a:p>
                <a:endParaRPr lang="en-US"/>
              </a:p>
            </p:txBody>
          </p:sp>
          <p:sp>
            <p:nvSpPr>
              <p:cNvPr id="54310" name="Freeform 38"/>
              <p:cNvSpPr>
                <a:spLocks/>
              </p:cNvSpPr>
              <p:nvPr/>
            </p:nvSpPr>
            <p:spPr bwMode="auto">
              <a:xfrm>
                <a:off x="1264" y="2504"/>
                <a:ext cx="2902" cy="314"/>
              </a:xfrm>
              <a:custGeom>
                <a:avLst/>
                <a:gdLst>
                  <a:gd name="T0" fmla="*/ 0 w 2902"/>
                  <a:gd name="T1" fmla="*/ 314 h 314"/>
                  <a:gd name="T2" fmla="*/ 2629 w 2902"/>
                  <a:gd name="T3" fmla="*/ 314 h 314"/>
                  <a:gd name="T4" fmla="*/ 2902 w 2902"/>
                  <a:gd name="T5" fmla="*/ 0 h 314"/>
                  <a:gd name="T6" fmla="*/ 520 w 2902"/>
                  <a:gd name="T7" fmla="*/ 1 h 314"/>
                  <a:gd name="T8" fmla="*/ 0 w 2902"/>
                  <a:gd name="T9" fmla="*/ 314 h 314"/>
                </a:gdLst>
                <a:ahLst/>
                <a:cxnLst>
                  <a:cxn ang="0">
                    <a:pos x="T0" y="T1"/>
                  </a:cxn>
                  <a:cxn ang="0">
                    <a:pos x="T2" y="T3"/>
                  </a:cxn>
                  <a:cxn ang="0">
                    <a:pos x="T4" y="T5"/>
                  </a:cxn>
                  <a:cxn ang="0">
                    <a:pos x="T6" y="T7"/>
                  </a:cxn>
                  <a:cxn ang="0">
                    <a:pos x="T8" y="T9"/>
                  </a:cxn>
                </a:cxnLst>
                <a:rect l="0" t="0" r="r" b="b"/>
                <a:pathLst>
                  <a:path w="2902" h="314">
                    <a:moveTo>
                      <a:pt x="0" y="314"/>
                    </a:moveTo>
                    <a:lnTo>
                      <a:pt x="2629" y="314"/>
                    </a:lnTo>
                    <a:lnTo>
                      <a:pt x="2902" y="0"/>
                    </a:lnTo>
                    <a:lnTo>
                      <a:pt x="520" y="1"/>
                    </a:lnTo>
                    <a:lnTo>
                      <a:pt x="0" y="314"/>
                    </a:lnTo>
                    <a:close/>
                  </a:path>
                </a:pathLst>
              </a:custGeom>
              <a:solidFill>
                <a:srgbClr val="800000"/>
              </a:solidFill>
              <a:ln w="20638">
                <a:solidFill>
                  <a:srgbClr val="000000"/>
                </a:solidFill>
                <a:prstDash val="solid"/>
                <a:round/>
                <a:headEnd/>
                <a:tailEnd/>
              </a:ln>
            </p:spPr>
            <p:txBody>
              <a:bodyPr/>
              <a:lstStyle/>
              <a:p>
                <a:endParaRPr lang="en-US"/>
              </a:p>
            </p:txBody>
          </p:sp>
          <p:sp>
            <p:nvSpPr>
              <p:cNvPr id="54311" name="Freeform 39"/>
              <p:cNvSpPr>
                <a:spLocks/>
              </p:cNvSpPr>
              <p:nvPr/>
            </p:nvSpPr>
            <p:spPr bwMode="auto">
              <a:xfrm>
                <a:off x="896" y="2816"/>
                <a:ext cx="3369" cy="580"/>
              </a:xfrm>
              <a:custGeom>
                <a:avLst/>
                <a:gdLst>
                  <a:gd name="T0" fmla="*/ 0 w 3369"/>
                  <a:gd name="T1" fmla="*/ 580 h 580"/>
                  <a:gd name="T2" fmla="*/ 3369 w 3369"/>
                  <a:gd name="T3" fmla="*/ 580 h 580"/>
                  <a:gd name="T4" fmla="*/ 2996 w 3369"/>
                  <a:gd name="T5" fmla="*/ 0 h 580"/>
                  <a:gd name="T6" fmla="*/ 370 w 3369"/>
                  <a:gd name="T7" fmla="*/ 0 h 580"/>
                  <a:gd name="T8" fmla="*/ 0 w 3369"/>
                  <a:gd name="T9" fmla="*/ 580 h 580"/>
                </a:gdLst>
                <a:ahLst/>
                <a:cxnLst>
                  <a:cxn ang="0">
                    <a:pos x="T0" y="T1"/>
                  </a:cxn>
                  <a:cxn ang="0">
                    <a:pos x="T2" y="T3"/>
                  </a:cxn>
                  <a:cxn ang="0">
                    <a:pos x="T4" y="T5"/>
                  </a:cxn>
                  <a:cxn ang="0">
                    <a:pos x="T6" y="T7"/>
                  </a:cxn>
                  <a:cxn ang="0">
                    <a:pos x="T8" y="T9"/>
                  </a:cxn>
                </a:cxnLst>
                <a:rect l="0" t="0" r="r" b="b"/>
                <a:pathLst>
                  <a:path w="3369" h="580">
                    <a:moveTo>
                      <a:pt x="0" y="580"/>
                    </a:moveTo>
                    <a:lnTo>
                      <a:pt x="3369" y="580"/>
                    </a:lnTo>
                    <a:lnTo>
                      <a:pt x="2996" y="0"/>
                    </a:lnTo>
                    <a:lnTo>
                      <a:pt x="370" y="0"/>
                    </a:lnTo>
                    <a:lnTo>
                      <a:pt x="0" y="580"/>
                    </a:lnTo>
                    <a:close/>
                  </a:path>
                </a:pathLst>
              </a:custGeom>
              <a:solidFill>
                <a:srgbClr val="FF001F"/>
              </a:solidFill>
              <a:ln w="20638">
                <a:solidFill>
                  <a:srgbClr val="000000"/>
                </a:solidFill>
                <a:prstDash val="solid"/>
                <a:round/>
                <a:headEnd/>
                <a:tailEnd/>
              </a:ln>
            </p:spPr>
            <p:txBody>
              <a:bodyPr/>
              <a:lstStyle/>
              <a:p>
                <a:endParaRPr lang="en-US"/>
              </a:p>
            </p:txBody>
          </p:sp>
        </p:grpSp>
        <p:grpSp>
          <p:nvGrpSpPr>
            <p:cNvPr id="54312" name="Group 40"/>
            <p:cNvGrpSpPr>
              <a:grpSpLocks/>
            </p:cNvGrpSpPr>
            <p:nvPr/>
          </p:nvGrpSpPr>
          <p:grpSpPr bwMode="auto">
            <a:xfrm>
              <a:off x="1326" y="1951"/>
              <a:ext cx="2769" cy="775"/>
              <a:chOff x="1326" y="1951"/>
              <a:chExt cx="2769" cy="775"/>
            </a:xfrm>
          </p:grpSpPr>
          <p:sp>
            <p:nvSpPr>
              <p:cNvPr id="54313" name="Freeform 41"/>
              <p:cNvSpPr>
                <a:spLocks/>
              </p:cNvSpPr>
              <p:nvPr/>
            </p:nvSpPr>
            <p:spPr bwMode="auto">
              <a:xfrm>
                <a:off x="3456" y="1951"/>
                <a:ext cx="639" cy="773"/>
              </a:xfrm>
              <a:custGeom>
                <a:avLst/>
                <a:gdLst>
                  <a:gd name="T0" fmla="*/ 0 w 639"/>
                  <a:gd name="T1" fmla="*/ 211 h 773"/>
                  <a:gd name="T2" fmla="*/ 380 w 639"/>
                  <a:gd name="T3" fmla="*/ 773 h 773"/>
                  <a:gd name="T4" fmla="*/ 639 w 639"/>
                  <a:gd name="T5" fmla="*/ 485 h 773"/>
                  <a:gd name="T6" fmla="*/ 184 w 639"/>
                  <a:gd name="T7" fmla="*/ 0 h 773"/>
                  <a:gd name="T8" fmla="*/ 0 w 639"/>
                  <a:gd name="T9" fmla="*/ 211 h 773"/>
                </a:gdLst>
                <a:ahLst/>
                <a:cxnLst>
                  <a:cxn ang="0">
                    <a:pos x="T0" y="T1"/>
                  </a:cxn>
                  <a:cxn ang="0">
                    <a:pos x="T2" y="T3"/>
                  </a:cxn>
                  <a:cxn ang="0">
                    <a:pos x="T4" y="T5"/>
                  </a:cxn>
                  <a:cxn ang="0">
                    <a:pos x="T6" y="T7"/>
                  </a:cxn>
                  <a:cxn ang="0">
                    <a:pos x="T8" y="T9"/>
                  </a:cxn>
                </a:cxnLst>
                <a:rect l="0" t="0" r="r" b="b"/>
                <a:pathLst>
                  <a:path w="639" h="773">
                    <a:moveTo>
                      <a:pt x="0" y="211"/>
                    </a:moveTo>
                    <a:lnTo>
                      <a:pt x="380" y="773"/>
                    </a:lnTo>
                    <a:lnTo>
                      <a:pt x="639" y="485"/>
                    </a:lnTo>
                    <a:lnTo>
                      <a:pt x="184" y="0"/>
                    </a:lnTo>
                    <a:lnTo>
                      <a:pt x="0" y="211"/>
                    </a:lnTo>
                    <a:close/>
                  </a:path>
                </a:pathLst>
              </a:custGeom>
              <a:solidFill>
                <a:srgbClr val="BF5FFF"/>
              </a:solidFill>
              <a:ln w="20638">
                <a:solidFill>
                  <a:srgbClr val="000000"/>
                </a:solidFill>
                <a:prstDash val="solid"/>
                <a:round/>
                <a:headEnd/>
                <a:tailEnd/>
              </a:ln>
            </p:spPr>
            <p:txBody>
              <a:bodyPr/>
              <a:lstStyle/>
              <a:p>
                <a:endParaRPr lang="en-US"/>
              </a:p>
            </p:txBody>
          </p:sp>
          <p:sp>
            <p:nvSpPr>
              <p:cNvPr id="54314" name="Freeform 42"/>
              <p:cNvSpPr>
                <a:spLocks/>
              </p:cNvSpPr>
              <p:nvPr/>
            </p:nvSpPr>
            <p:spPr bwMode="auto">
              <a:xfrm>
                <a:off x="1700" y="1951"/>
                <a:ext cx="1938" cy="209"/>
              </a:xfrm>
              <a:custGeom>
                <a:avLst/>
                <a:gdLst>
                  <a:gd name="T0" fmla="*/ 0 w 1938"/>
                  <a:gd name="T1" fmla="*/ 209 h 209"/>
                  <a:gd name="T2" fmla="*/ 1754 w 1938"/>
                  <a:gd name="T3" fmla="*/ 209 h 209"/>
                  <a:gd name="T4" fmla="*/ 1938 w 1938"/>
                  <a:gd name="T5" fmla="*/ 0 h 209"/>
                  <a:gd name="T6" fmla="*/ 490 w 1938"/>
                  <a:gd name="T7" fmla="*/ 0 h 209"/>
                  <a:gd name="T8" fmla="*/ 0 w 1938"/>
                  <a:gd name="T9" fmla="*/ 209 h 209"/>
                </a:gdLst>
                <a:ahLst/>
                <a:cxnLst>
                  <a:cxn ang="0">
                    <a:pos x="T0" y="T1"/>
                  </a:cxn>
                  <a:cxn ang="0">
                    <a:pos x="T2" y="T3"/>
                  </a:cxn>
                  <a:cxn ang="0">
                    <a:pos x="T4" y="T5"/>
                  </a:cxn>
                  <a:cxn ang="0">
                    <a:pos x="T6" y="T7"/>
                  </a:cxn>
                  <a:cxn ang="0">
                    <a:pos x="T8" y="T9"/>
                  </a:cxn>
                </a:cxnLst>
                <a:rect l="0" t="0" r="r" b="b"/>
                <a:pathLst>
                  <a:path w="1938" h="209">
                    <a:moveTo>
                      <a:pt x="0" y="209"/>
                    </a:moveTo>
                    <a:lnTo>
                      <a:pt x="1754" y="209"/>
                    </a:lnTo>
                    <a:lnTo>
                      <a:pt x="1938" y="0"/>
                    </a:lnTo>
                    <a:lnTo>
                      <a:pt x="490" y="0"/>
                    </a:lnTo>
                    <a:lnTo>
                      <a:pt x="0" y="209"/>
                    </a:lnTo>
                    <a:close/>
                  </a:path>
                </a:pathLst>
              </a:custGeom>
              <a:solidFill>
                <a:srgbClr val="5F009F"/>
              </a:solidFill>
              <a:ln w="20638">
                <a:solidFill>
                  <a:srgbClr val="000000"/>
                </a:solidFill>
                <a:prstDash val="solid"/>
                <a:round/>
                <a:headEnd/>
                <a:tailEnd/>
              </a:ln>
            </p:spPr>
            <p:txBody>
              <a:bodyPr/>
              <a:lstStyle/>
              <a:p>
                <a:endParaRPr lang="en-US"/>
              </a:p>
            </p:txBody>
          </p:sp>
          <p:sp>
            <p:nvSpPr>
              <p:cNvPr id="54315" name="Freeform 43"/>
              <p:cNvSpPr>
                <a:spLocks/>
              </p:cNvSpPr>
              <p:nvPr/>
            </p:nvSpPr>
            <p:spPr bwMode="auto">
              <a:xfrm>
                <a:off x="1326" y="2160"/>
                <a:ext cx="2508" cy="566"/>
              </a:xfrm>
              <a:custGeom>
                <a:avLst/>
                <a:gdLst>
                  <a:gd name="T0" fmla="*/ 0 w 2508"/>
                  <a:gd name="T1" fmla="*/ 566 h 566"/>
                  <a:gd name="T2" fmla="*/ 2508 w 2508"/>
                  <a:gd name="T3" fmla="*/ 566 h 566"/>
                  <a:gd name="T4" fmla="*/ 2128 w 2508"/>
                  <a:gd name="T5" fmla="*/ 0 h 566"/>
                  <a:gd name="T6" fmla="*/ 374 w 2508"/>
                  <a:gd name="T7" fmla="*/ 0 h 566"/>
                  <a:gd name="T8" fmla="*/ 0 w 2508"/>
                  <a:gd name="T9" fmla="*/ 566 h 566"/>
                </a:gdLst>
                <a:ahLst/>
                <a:cxnLst>
                  <a:cxn ang="0">
                    <a:pos x="T0" y="T1"/>
                  </a:cxn>
                  <a:cxn ang="0">
                    <a:pos x="T2" y="T3"/>
                  </a:cxn>
                  <a:cxn ang="0">
                    <a:pos x="T4" y="T5"/>
                  </a:cxn>
                  <a:cxn ang="0">
                    <a:pos x="T6" y="T7"/>
                  </a:cxn>
                  <a:cxn ang="0">
                    <a:pos x="T8" y="T9"/>
                  </a:cxn>
                </a:cxnLst>
                <a:rect l="0" t="0" r="r" b="b"/>
                <a:pathLst>
                  <a:path w="2508" h="566">
                    <a:moveTo>
                      <a:pt x="0" y="566"/>
                    </a:moveTo>
                    <a:lnTo>
                      <a:pt x="2508" y="566"/>
                    </a:lnTo>
                    <a:lnTo>
                      <a:pt x="2128" y="0"/>
                    </a:lnTo>
                    <a:lnTo>
                      <a:pt x="374" y="0"/>
                    </a:lnTo>
                    <a:lnTo>
                      <a:pt x="0" y="566"/>
                    </a:lnTo>
                    <a:close/>
                  </a:path>
                </a:pathLst>
              </a:custGeom>
              <a:solidFill>
                <a:srgbClr val="9F3FDF"/>
              </a:solidFill>
              <a:ln w="20638">
                <a:solidFill>
                  <a:srgbClr val="000000"/>
                </a:solidFill>
                <a:prstDash val="solid"/>
                <a:round/>
                <a:headEnd/>
                <a:tailEnd/>
              </a:ln>
            </p:spPr>
            <p:txBody>
              <a:bodyPr/>
              <a:lstStyle/>
              <a:p>
                <a:endParaRPr lang="en-US"/>
              </a:p>
            </p:txBody>
          </p:sp>
        </p:grpSp>
        <p:grpSp>
          <p:nvGrpSpPr>
            <p:cNvPr id="54316" name="Group 44"/>
            <p:cNvGrpSpPr>
              <a:grpSpLocks/>
            </p:cNvGrpSpPr>
            <p:nvPr/>
          </p:nvGrpSpPr>
          <p:grpSpPr bwMode="auto">
            <a:xfrm>
              <a:off x="1764" y="1389"/>
              <a:ext cx="1805" cy="677"/>
              <a:chOff x="1764" y="1389"/>
              <a:chExt cx="1805" cy="677"/>
            </a:xfrm>
          </p:grpSpPr>
          <p:sp>
            <p:nvSpPr>
              <p:cNvPr id="54317" name="Freeform 45"/>
              <p:cNvSpPr>
                <a:spLocks/>
              </p:cNvSpPr>
              <p:nvPr/>
            </p:nvSpPr>
            <p:spPr bwMode="auto">
              <a:xfrm>
                <a:off x="3018" y="1390"/>
                <a:ext cx="551" cy="676"/>
              </a:xfrm>
              <a:custGeom>
                <a:avLst/>
                <a:gdLst>
                  <a:gd name="T0" fmla="*/ 377 w 551"/>
                  <a:gd name="T1" fmla="*/ 676 h 676"/>
                  <a:gd name="T2" fmla="*/ 551 w 551"/>
                  <a:gd name="T3" fmla="*/ 482 h 676"/>
                  <a:gd name="T4" fmla="*/ 96 w 551"/>
                  <a:gd name="T5" fmla="*/ 0 h 676"/>
                  <a:gd name="T6" fmla="*/ 0 w 551"/>
                  <a:gd name="T7" fmla="*/ 102 h 676"/>
                  <a:gd name="T8" fmla="*/ 377 w 551"/>
                  <a:gd name="T9" fmla="*/ 676 h 676"/>
                </a:gdLst>
                <a:ahLst/>
                <a:cxnLst>
                  <a:cxn ang="0">
                    <a:pos x="T0" y="T1"/>
                  </a:cxn>
                  <a:cxn ang="0">
                    <a:pos x="T2" y="T3"/>
                  </a:cxn>
                  <a:cxn ang="0">
                    <a:pos x="T4" y="T5"/>
                  </a:cxn>
                  <a:cxn ang="0">
                    <a:pos x="T6" y="T7"/>
                  </a:cxn>
                  <a:cxn ang="0">
                    <a:pos x="T8" y="T9"/>
                  </a:cxn>
                </a:cxnLst>
                <a:rect l="0" t="0" r="r" b="b"/>
                <a:pathLst>
                  <a:path w="551" h="676">
                    <a:moveTo>
                      <a:pt x="377" y="676"/>
                    </a:moveTo>
                    <a:lnTo>
                      <a:pt x="551" y="482"/>
                    </a:lnTo>
                    <a:lnTo>
                      <a:pt x="96" y="0"/>
                    </a:lnTo>
                    <a:lnTo>
                      <a:pt x="0" y="102"/>
                    </a:lnTo>
                    <a:lnTo>
                      <a:pt x="377" y="676"/>
                    </a:lnTo>
                    <a:close/>
                  </a:path>
                </a:pathLst>
              </a:custGeom>
              <a:solidFill>
                <a:srgbClr val="FF9F7F"/>
              </a:solidFill>
              <a:ln w="20638">
                <a:solidFill>
                  <a:srgbClr val="000000"/>
                </a:solidFill>
                <a:prstDash val="solid"/>
                <a:round/>
                <a:headEnd/>
                <a:tailEnd/>
              </a:ln>
            </p:spPr>
            <p:txBody>
              <a:bodyPr/>
              <a:lstStyle/>
              <a:p>
                <a:endParaRPr lang="en-US"/>
              </a:p>
            </p:txBody>
          </p:sp>
          <p:sp>
            <p:nvSpPr>
              <p:cNvPr id="54318" name="Freeform 46"/>
              <p:cNvSpPr>
                <a:spLocks/>
              </p:cNvSpPr>
              <p:nvPr/>
            </p:nvSpPr>
            <p:spPr bwMode="auto">
              <a:xfrm>
                <a:off x="2145" y="1389"/>
                <a:ext cx="967" cy="101"/>
              </a:xfrm>
              <a:custGeom>
                <a:avLst/>
                <a:gdLst>
                  <a:gd name="T0" fmla="*/ 0 w 967"/>
                  <a:gd name="T1" fmla="*/ 101 h 101"/>
                  <a:gd name="T2" fmla="*/ 872 w 967"/>
                  <a:gd name="T3" fmla="*/ 101 h 101"/>
                  <a:gd name="T4" fmla="*/ 967 w 967"/>
                  <a:gd name="T5" fmla="*/ 0 h 101"/>
                  <a:gd name="T6" fmla="*/ 301 w 967"/>
                  <a:gd name="T7" fmla="*/ 0 h 101"/>
                  <a:gd name="T8" fmla="*/ 0 w 967"/>
                  <a:gd name="T9" fmla="*/ 101 h 101"/>
                </a:gdLst>
                <a:ahLst/>
                <a:cxnLst>
                  <a:cxn ang="0">
                    <a:pos x="T0" y="T1"/>
                  </a:cxn>
                  <a:cxn ang="0">
                    <a:pos x="T2" y="T3"/>
                  </a:cxn>
                  <a:cxn ang="0">
                    <a:pos x="T4" y="T5"/>
                  </a:cxn>
                  <a:cxn ang="0">
                    <a:pos x="T6" y="T7"/>
                  </a:cxn>
                  <a:cxn ang="0">
                    <a:pos x="T8" y="T9"/>
                  </a:cxn>
                </a:cxnLst>
                <a:rect l="0" t="0" r="r" b="b"/>
                <a:pathLst>
                  <a:path w="967" h="101">
                    <a:moveTo>
                      <a:pt x="0" y="101"/>
                    </a:moveTo>
                    <a:lnTo>
                      <a:pt x="872" y="101"/>
                    </a:lnTo>
                    <a:lnTo>
                      <a:pt x="967" y="0"/>
                    </a:lnTo>
                    <a:lnTo>
                      <a:pt x="301" y="0"/>
                    </a:lnTo>
                    <a:lnTo>
                      <a:pt x="0" y="101"/>
                    </a:lnTo>
                    <a:close/>
                  </a:path>
                </a:pathLst>
              </a:custGeom>
              <a:solidFill>
                <a:srgbClr val="BF3F00"/>
              </a:solidFill>
              <a:ln w="20638">
                <a:solidFill>
                  <a:srgbClr val="000000"/>
                </a:solidFill>
                <a:prstDash val="solid"/>
                <a:round/>
                <a:headEnd/>
                <a:tailEnd/>
              </a:ln>
            </p:spPr>
            <p:txBody>
              <a:bodyPr/>
              <a:lstStyle/>
              <a:p>
                <a:endParaRPr lang="en-US"/>
              </a:p>
            </p:txBody>
          </p:sp>
          <p:sp>
            <p:nvSpPr>
              <p:cNvPr id="54319" name="Freeform 47"/>
              <p:cNvSpPr>
                <a:spLocks/>
              </p:cNvSpPr>
              <p:nvPr/>
            </p:nvSpPr>
            <p:spPr bwMode="auto">
              <a:xfrm>
                <a:off x="1764" y="1490"/>
                <a:ext cx="1631" cy="576"/>
              </a:xfrm>
              <a:custGeom>
                <a:avLst/>
                <a:gdLst>
                  <a:gd name="T0" fmla="*/ 0 w 1631"/>
                  <a:gd name="T1" fmla="*/ 576 h 576"/>
                  <a:gd name="T2" fmla="*/ 1631 w 1631"/>
                  <a:gd name="T3" fmla="*/ 576 h 576"/>
                  <a:gd name="T4" fmla="*/ 1253 w 1631"/>
                  <a:gd name="T5" fmla="*/ 0 h 576"/>
                  <a:gd name="T6" fmla="*/ 380 w 1631"/>
                  <a:gd name="T7" fmla="*/ 0 h 576"/>
                  <a:gd name="T8" fmla="*/ 0 w 1631"/>
                  <a:gd name="T9" fmla="*/ 576 h 576"/>
                </a:gdLst>
                <a:ahLst/>
                <a:cxnLst>
                  <a:cxn ang="0">
                    <a:pos x="T0" y="T1"/>
                  </a:cxn>
                  <a:cxn ang="0">
                    <a:pos x="T2" y="T3"/>
                  </a:cxn>
                  <a:cxn ang="0">
                    <a:pos x="T4" y="T5"/>
                  </a:cxn>
                  <a:cxn ang="0">
                    <a:pos x="T6" y="T7"/>
                  </a:cxn>
                  <a:cxn ang="0">
                    <a:pos x="T8" y="T9"/>
                  </a:cxn>
                </a:cxnLst>
                <a:rect l="0" t="0" r="r" b="b"/>
                <a:pathLst>
                  <a:path w="1631" h="576">
                    <a:moveTo>
                      <a:pt x="0" y="576"/>
                    </a:moveTo>
                    <a:lnTo>
                      <a:pt x="1631" y="576"/>
                    </a:lnTo>
                    <a:lnTo>
                      <a:pt x="1253" y="0"/>
                    </a:lnTo>
                    <a:lnTo>
                      <a:pt x="380" y="0"/>
                    </a:lnTo>
                    <a:lnTo>
                      <a:pt x="0" y="576"/>
                    </a:lnTo>
                    <a:close/>
                  </a:path>
                </a:pathLst>
              </a:custGeom>
              <a:solidFill>
                <a:srgbClr val="FF5F00"/>
              </a:solidFill>
              <a:ln w="20638">
                <a:solidFill>
                  <a:srgbClr val="000000"/>
                </a:solidFill>
                <a:prstDash val="solid"/>
                <a:round/>
                <a:headEnd/>
                <a:tailEnd/>
              </a:ln>
            </p:spPr>
            <p:txBody>
              <a:bodyPr/>
              <a:lstStyle/>
              <a:p>
                <a:endParaRPr lang="en-US"/>
              </a:p>
            </p:txBody>
          </p:sp>
        </p:grpSp>
        <p:grpSp>
          <p:nvGrpSpPr>
            <p:cNvPr id="54320" name="Group 48"/>
            <p:cNvGrpSpPr>
              <a:grpSpLocks/>
            </p:cNvGrpSpPr>
            <p:nvPr/>
          </p:nvGrpSpPr>
          <p:grpSpPr bwMode="auto">
            <a:xfrm>
              <a:off x="2200" y="830"/>
              <a:ext cx="843" cy="573"/>
              <a:chOff x="2200" y="830"/>
              <a:chExt cx="843" cy="573"/>
            </a:xfrm>
          </p:grpSpPr>
          <p:sp>
            <p:nvSpPr>
              <p:cNvPr id="54321" name="Freeform 49"/>
              <p:cNvSpPr>
                <a:spLocks/>
              </p:cNvSpPr>
              <p:nvPr/>
            </p:nvSpPr>
            <p:spPr bwMode="auto">
              <a:xfrm>
                <a:off x="2578" y="830"/>
                <a:ext cx="465" cy="573"/>
              </a:xfrm>
              <a:custGeom>
                <a:avLst/>
                <a:gdLst>
                  <a:gd name="T0" fmla="*/ 378 w 465"/>
                  <a:gd name="T1" fmla="*/ 573 h 573"/>
                  <a:gd name="T2" fmla="*/ 465 w 465"/>
                  <a:gd name="T3" fmla="*/ 484 h 573"/>
                  <a:gd name="T4" fmla="*/ 0 w 465"/>
                  <a:gd name="T5" fmla="*/ 0 h 573"/>
                  <a:gd name="T6" fmla="*/ 378 w 465"/>
                  <a:gd name="T7" fmla="*/ 573 h 573"/>
                </a:gdLst>
                <a:ahLst/>
                <a:cxnLst>
                  <a:cxn ang="0">
                    <a:pos x="T0" y="T1"/>
                  </a:cxn>
                  <a:cxn ang="0">
                    <a:pos x="T2" y="T3"/>
                  </a:cxn>
                  <a:cxn ang="0">
                    <a:pos x="T4" y="T5"/>
                  </a:cxn>
                  <a:cxn ang="0">
                    <a:pos x="T6" y="T7"/>
                  </a:cxn>
                </a:cxnLst>
                <a:rect l="0" t="0" r="r" b="b"/>
                <a:pathLst>
                  <a:path w="465" h="573">
                    <a:moveTo>
                      <a:pt x="378" y="573"/>
                    </a:moveTo>
                    <a:lnTo>
                      <a:pt x="465" y="484"/>
                    </a:lnTo>
                    <a:lnTo>
                      <a:pt x="0" y="0"/>
                    </a:lnTo>
                    <a:lnTo>
                      <a:pt x="378" y="573"/>
                    </a:lnTo>
                    <a:close/>
                  </a:path>
                </a:pathLst>
              </a:custGeom>
              <a:solidFill>
                <a:srgbClr val="FFBF1F"/>
              </a:solidFill>
              <a:ln w="20638">
                <a:solidFill>
                  <a:srgbClr val="000000"/>
                </a:solidFill>
                <a:prstDash val="solid"/>
                <a:round/>
                <a:headEnd/>
                <a:tailEnd/>
              </a:ln>
            </p:spPr>
            <p:txBody>
              <a:bodyPr/>
              <a:lstStyle/>
              <a:p>
                <a:endParaRPr lang="en-US"/>
              </a:p>
            </p:txBody>
          </p:sp>
          <p:sp>
            <p:nvSpPr>
              <p:cNvPr id="54322" name="Freeform 50"/>
              <p:cNvSpPr>
                <a:spLocks/>
              </p:cNvSpPr>
              <p:nvPr/>
            </p:nvSpPr>
            <p:spPr bwMode="auto">
              <a:xfrm>
                <a:off x="2200" y="830"/>
                <a:ext cx="756" cy="573"/>
              </a:xfrm>
              <a:custGeom>
                <a:avLst/>
                <a:gdLst>
                  <a:gd name="T0" fmla="*/ 0 w 756"/>
                  <a:gd name="T1" fmla="*/ 573 h 573"/>
                  <a:gd name="T2" fmla="*/ 756 w 756"/>
                  <a:gd name="T3" fmla="*/ 573 h 573"/>
                  <a:gd name="T4" fmla="*/ 378 w 756"/>
                  <a:gd name="T5" fmla="*/ 0 h 573"/>
                  <a:gd name="T6" fmla="*/ 0 w 756"/>
                  <a:gd name="T7" fmla="*/ 573 h 573"/>
                </a:gdLst>
                <a:ahLst/>
                <a:cxnLst>
                  <a:cxn ang="0">
                    <a:pos x="T0" y="T1"/>
                  </a:cxn>
                  <a:cxn ang="0">
                    <a:pos x="T2" y="T3"/>
                  </a:cxn>
                  <a:cxn ang="0">
                    <a:pos x="T4" y="T5"/>
                  </a:cxn>
                  <a:cxn ang="0">
                    <a:pos x="T6" y="T7"/>
                  </a:cxn>
                </a:cxnLst>
                <a:rect l="0" t="0" r="r" b="b"/>
                <a:pathLst>
                  <a:path w="756" h="573">
                    <a:moveTo>
                      <a:pt x="0" y="573"/>
                    </a:moveTo>
                    <a:lnTo>
                      <a:pt x="756" y="573"/>
                    </a:lnTo>
                    <a:lnTo>
                      <a:pt x="378" y="0"/>
                    </a:lnTo>
                    <a:lnTo>
                      <a:pt x="0" y="573"/>
                    </a:lnTo>
                    <a:close/>
                  </a:path>
                </a:pathLst>
              </a:custGeom>
              <a:solidFill>
                <a:srgbClr val="FF9F00"/>
              </a:solidFill>
              <a:ln w="20638">
                <a:solidFill>
                  <a:srgbClr val="000000"/>
                </a:solidFill>
                <a:prstDash val="solid"/>
                <a:round/>
                <a:headEnd/>
                <a:tailEnd/>
              </a:ln>
            </p:spPr>
            <p:txBody>
              <a:bodyPr/>
              <a:lstStyle/>
              <a:p>
                <a:endParaRPr lang="en-US"/>
              </a:p>
            </p:txBody>
          </p:sp>
        </p:grpSp>
      </p:grpSp>
      <p:sp>
        <p:nvSpPr>
          <p:cNvPr id="54323" name="Oval 51"/>
          <p:cNvSpPr>
            <a:spLocks noChangeArrowheads="1"/>
          </p:cNvSpPr>
          <p:nvPr/>
        </p:nvSpPr>
        <p:spPr bwMode="auto">
          <a:xfrm>
            <a:off x="2895600" y="4806950"/>
            <a:ext cx="1600200" cy="984250"/>
          </a:xfrm>
          <a:prstGeom prst="ellipse">
            <a:avLst/>
          </a:prstGeom>
          <a:solidFill>
            <a:srgbClr val="FFFF99">
              <a:alpha val="50000"/>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lnSpc>
                <a:spcPct val="150000"/>
              </a:lnSpc>
            </a:pPr>
            <a:endParaRPr lang="en-US" altLang="en-US" sz="1000" b="1">
              <a:solidFill>
                <a:srgbClr val="FFFFCC"/>
              </a:solidFill>
              <a:cs typeface="Times New Roman" panose="02020603050405020304" pitchFamily="18" charset="0"/>
            </a:endParaRPr>
          </a:p>
        </p:txBody>
      </p:sp>
      <p:sp>
        <p:nvSpPr>
          <p:cNvPr id="54324" name="Rectangle 52"/>
          <p:cNvSpPr>
            <a:spLocks noChangeArrowheads="1"/>
          </p:cNvSpPr>
          <p:nvPr/>
        </p:nvSpPr>
        <p:spPr bwMode="auto">
          <a:xfrm>
            <a:off x="5410200" y="5410200"/>
            <a:ext cx="1914525" cy="457200"/>
          </a:xfrm>
          <a:prstGeom prst="rect">
            <a:avLst/>
          </a:prstGeom>
          <a:noFill/>
          <a:ln>
            <a:noFill/>
          </a:ln>
          <a:effectLst/>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b="1">
                <a:solidFill>
                  <a:schemeClr val="bg1"/>
                </a:solidFill>
                <a:latin typeface="Univers" pitchFamily="34" charset="0"/>
                <a:cs typeface="Times New Roman" panose="02020603050405020304" pitchFamily="18" charset="0"/>
              </a:rPr>
              <a:t>OSHA Recordables – 12</a:t>
            </a:r>
          </a:p>
          <a:p>
            <a:r>
              <a:rPr lang="en-US" altLang="en-US" sz="1200" b="1">
                <a:solidFill>
                  <a:schemeClr val="bg1"/>
                </a:solidFill>
                <a:latin typeface="Univers" pitchFamily="34" charset="0"/>
                <a:cs typeface="Times New Roman" panose="02020603050405020304" pitchFamily="18" charset="0"/>
              </a:rPr>
              <a:t>First Aid - 44</a:t>
            </a:r>
          </a:p>
        </p:txBody>
      </p:sp>
      <p:sp>
        <p:nvSpPr>
          <p:cNvPr id="54325" name="Rectangle 53"/>
          <p:cNvSpPr>
            <a:spLocks noChangeArrowheads="1"/>
          </p:cNvSpPr>
          <p:nvPr/>
        </p:nvSpPr>
        <p:spPr bwMode="auto">
          <a:xfrm>
            <a:off x="5638800" y="4267200"/>
            <a:ext cx="1371600" cy="274638"/>
          </a:xfrm>
          <a:prstGeom prst="rect">
            <a:avLst/>
          </a:prstGeom>
          <a:noFill/>
          <a:ln>
            <a:noFill/>
          </a:ln>
          <a:effectLst/>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1200" b="1">
                <a:solidFill>
                  <a:schemeClr val="bg1"/>
                </a:solidFill>
                <a:latin typeface="Univers" pitchFamily="34" charset="0"/>
                <a:cs typeface="Times New Roman" panose="02020603050405020304" pitchFamily="18" charset="0"/>
              </a:rPr>
              <a:t> HIPOS – 4</a:t>
            </a:r>
          </a:p>
        </p:txBody>
      </p:sp>
      <p:sp>
        <p:nvSpPr>
          <p:cNvPr id="54326" name="Rectangle 54"/>
          <p:cNvSpPr>
            <a:spLocks noChangeArrowheads="1"/>
          </p:cNvSpPr>
          <p:nvPr/>
        </p:nvSpPr>
        <p:spPr bwMode="auto">
          <a:xfrm>
            <a:off x="5880100" y="3733800"/>
            <a:ext cx="590550" cy="274638"/>
          </a:xfrm>
          <a:prstGeom prst="rect">
            <a:avLst/>
          </a:prstGeom>
          <a:noFill/>
          <a:ln>
            <a:noFill/>
          </a:ln>
          <a:effectLst/>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b="1">
                <a:solidFill>
                  <a:schemeClr val="bg1"/>
                </a:solidFill>
                <a:latin typeface="Univers" pitchFamily="34" charset="0"/>
                <a:cs typeface="Times New Roman" panose="02020603050405020304" pitchFamily="18" charset="0"/>
              </a:rPr>
              <a:t>Fat.-1</a:t>
            </a:r>
          </a:p>
        </p:txBody>
      </p:sp>
      <p:sp>
        <p:nvSpPr>
          <p:cNvPr id="54327" name="Rectangle 55"/>
          <p:cNvSpPr>
            <a:spLocks noChangeArrowheads="1"/>
          </p:cNvSpPr>
          <p:nvPr/>
        </p:nvSpPr>
        <p:spPr bwMode="auto">
          <a:xfrm>
            <a:off x="5638800" y="4876800"/>
            <a:ext cx="1371600" cy="274638"/>
          </a:xfrm>
          <a:prstGeom prst="rect">
            <a:avLst/>
          </a:prstGeom>
          <a:noFill/>
          <a:ln>
            <a:noFill/>
          </a:ln>
          <a:effectLst/>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1200" b="1">
                <a:solidFill>
                  <a:schemeClr val="bg1"/>
                </a:solidFill>
                <a:latin typeface="Univers" pitchFamily="34" charset="0"/>
                <a:cs typeface="Times New Roman" panose="02020603050405020304" pitchFamily="18" charset="0"/>
              </a:rPr>
              <a:t>DAFWCS – 2</a:t>
            </a:r>
          </a:p>
        </p:txBody>
      </p:sp>
      <p:sp>
        <p:nvSpPr>
          <p:cNvPr id="54328" name="Rectangle 56"/>
          <p:cNvSpPr>
            <a:spLocks noChangeArrowheads="1"/>
          </p:cNvSpPr>
          <p:nvPr/>
        </p:nvSpPr>
        <p:spPr bwMode="auto">
          <a:xfrm>
            <a:off x="5588000" y="6172200"/>
            <a:ext cx="1466850" cy="274638"/>
          </a:xfrm>
          <a:prstGeom prst="rect">
            <a:avLst/>
          </a:prstGeom>
          <a:noFill/>
          <a:ln>
            <a:noFill/>
          </a:ln>
          <a:effectLst/>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b="1">
                <a:solidFill>
                  <a:schemeClr val="bg1"/>
                </a:solidFill>
                <a:latin typeface="Univers" pitchFamily="34" charset="0"/>
                <a:cs typeface="Times New Roman" panose="02020603050405020304" pitchFamily="18" charset="0"/>
              </a:rPr>
              <a:t>Near misses - 124</a:t>
            </a:r>
          </a:p>
        </p:txBody>
      </p:sp>
      <p:sp>
        <p:nvSpPr>
          <p:cNvPr id="54329" name="Rectangle 57"/>
          <p:cNvSpPr>
            <a:spLocks noChangeArrowheads="1"/>
          </p:cNvSpPr>
          <p:nvPr/>
        </p:nvSpPr>
        <p:spPr bwMode="auto">
          <a:xfrm>
            <a:off x="2986088" y="4876800"/>
            <a:ext cx="180022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1000">
                <a:latin typeface="Univers" pitchFamily="34" charset="0"/>
                <a:cs typeface="Times New Roman" panose="02020603050405020304" pitchFamily="18" charset="0"/>
              </a:rPr>
              <a:t>ASA’s (3</a:t>
            </a:r>
            <a:r>
              <a:rPr lang="en-US" altLang="en-US" sz="1000"/>
              <a:t>,133</a:t>
            </a:r>
            <a:r>
              <a:rPr lang="en-US" altLang="en-US" sz="1000">
                <a:latin typeface="Univers" pitchFamily="34" charset="0"/>
                <a:cs typeface="Times New Roman" panose="02020603050405020304" pitchFamily="18" charset="0"/>
              </a:rPr>
              <a:t>)</a:t>
            </a:r>
          </a:p>
          <a:p>
            <a:r>
              <a:rPr lang="en-US" altLang="en-US" sz="1000">
                <a:latin typeface="Univers" pitchFamily="34" charset="0"/>
                <a:cs typeface="Times New Roman" panose="02020603050405020304" pitchFamily="18" charset="0"/>
              </a:rPr>
              <a:t>Saf. Obs. (51</a:t>
            </a:r>
            <a:r>
              <a:rPr lang="en-US" altLang="en-US" sz="1000"/>
              <a:t>,149</a:t>
            </a:r>
            <a:r>
              <a:rPr lang="en-US" altLang="en-US" sz="1000">
                <a:latin typeface="Univers" pitchFamily="34" charset="0"/>
                <a:cs typeface="Times New Roman" panose="02020603050405020304" pitchFamily="18" charset="0"/>
              </a:rPr>
              <a:t>)</a:t>
            </a:r>
          </a:p>
          <a:p>
            <a:r>
              <a:rPr lang="en-US" altLang="en-US" sz="1000">
                <a:latin typeface="Univers" pitchFamily="34" charset="0"/>
                <a:cs typeface="Times New Roman" panose="02020603050405020304" pitchFamily="18" charset="0"/>
              </a:rPr>
              <a:t>Training hrs. (70</a:t>
            </a:r>
            <a:r>
              <a:rPr lang="en-US" altLang="en-US" sz="1000"/>
              <a:t>,058</a:t>
            </a:r>
            <a:r>
              <a:rPr lang="en-US" altLang="en-US" sz="1000">
                <a:latin typeface="Univers" pitchFamily="34" charset="0"/>
                <a:cs typeface="Times New Roman" panose="02020603050405020304" pitchFamily="18" charset="0"/>
              </a:rPr>
              <a:t>)</a:t>
            </a:r>
          </a:p>
          <a:p>
            <a:r>
              <a:rPr lang="en-US" altLang="en-US" sz="1000">
                <a:latin typeface="Univers" pitchFamily="34" charset="0"/>
                <a:cs typeface="Times New Roman" panose="02020603050405020304" pitchFamily="18" charset="0"/>
              </a:rPr>
              <a:t>Manhours (</a:t>
            </a:r>
            <a:r>
              <a:rPr lang="en-US" altLang="en-US" sz="1000"/>
              <a:t>4,976,908</a:t>
            </a:r>
            <a:r>
              <a:rPr lang="en-US" altLang="en-US" sz="1000">
                <a:latin typeface="Univers" pitchFamily="34" charset="0"/>
                <a:cs typeface="Times New Roman" panose="02020603050405020304" pitchFamily="18" charset="0"/>
              </a:rPr>
              <a:t>)</a:t>
            </a:r>
          </a:p>
          <a:p>
            <a:r>
              <a:rPr lang="en-US" altLang="en-US" sz="1000">
                <a:latin typeface="Univers" pitchFamily="34" charset="0"/>
                <a:cs typeface="Times New Roman" panose="02020603050405020304" pitchFamily="18" charset="0"/>
              </a:rPr>
              <a:t>Vehicle Mil. (3</a:t>
            </a:r>
            <a:r>
              <a:rPr lang="en-US" altLang="en-US" sz="1000"/>
              <a:t>,210,234</a:t>
            </a:r>
            <a:r>
              <a:rPr lang="en-US" altLang="en-US" sz="1000">
                <a:latin typeface="Univers" pitchFamily="34" charset="0"/>
                <a:cs typeface="Times New Roman" panose="02020603050405020304" pitchFamily="18" charset="0"/>
              </a:rPr>
              <a:t> km)</a:t>
            </a:r>
          </a:p>
        </p:txBody>
      </p:sp>
      <p:sp>
        <p:nvSpPr>
          <p:cNvPr id="54330" name="Text Box 58"/>
          <p:cNvSpPr txBox="1">
            <a:spLocks noChangeArrowheads="1"/>
          </p:cNvSpPr>
          <p:nvPr/>
        </p:nvSpPr>
        <p:spPr bwMode="auto">
          <a:xfrm>
            <a:off x="5765800" y="6540500"/>
            <a:ext cx="114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u="sng">
                <a:latin typeface="Times New Roman" panose="02020603050405020304" pitchFamily="18" charset="0"/>
                <a:cs typeface="Times New Roman" panose="02020603050405020304" pitchFamily="18" charset="0"/>
              </a:rPr>
              <a:t>YTD-2004</a:t>
            </a:r>
          </a:p>
        </p:txBody>
      </p:sp>
      <p:sp>
        <p:nvSpPr>
          <p:cNvPr id="55244" name="Rectangle 972"/>
          <p:cNvSpPr>
            <a:spLocks noChangeArrowheads="1"/>
          </p:cNvSpPr>
          <p:nvPr/>
        </p:nvSpPr>
        <p:spPr bwMode="auto">
          <a:xfrm>
            <a:off x="6610350" y="2979738"/>
            <a:ext cx="1879600" cy="9525"/>
          </a:xfrm>
          <a:prstGeom prst="rect">
            <a:avLst/>
          </a:prstGeom>
          <a:solidFill>
            <a:srgbClr val="FDF86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156" name="Text Box 860"/>
          <p:cNvSpPr txBox="1">
            <a:spLocks noChangeArrowheads="1"/>
          </p:cNvSpPr>
          <p:nvPr/>
        </p:nvSpPr>
        <p:spPr bwMode="auto">
          <a:xfrm rot="-2529732">
            <a:off x="6858000" y="4216400"/>
            <a:ext cx="381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1">
                <a:latin typeface="Univers" pitchFamily="34" charset="0"/>
                <a:cs typeface="Times New Roman" panose="02020603050405020304" pitchFamily="18" charset="0"/>
              </a:rPr>
              <a:t>3</a:t>
            </a:r>
          </a:p>
        </p:txBody>
      </p:sp>
      <p:sp>
        <p:nvSpPr>
          <p:cNvPr id="56157" name="Text Box 861"/>
          <p:cNvSpPr txBox="1">
            <a:spLocks noChangeArrowheads="1"/>
          </p:cNvSpPr>
          <p:nvPr/>
        </p:nvSpPr>
        <p:spPr bwMode="auto">
          <a:xfrm rot="-3058868">
            <a:off x="8230394" y="6149181"/>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u="sng">
                <a:latin typeface="Times New Roman" panose="02020603050405020304" pitchFamily="18" charset="0"/>
                <a:cs typeface="Times New Roman" panose="02020603050405020304" pitchFamily="18" charset="0"/>
              </a:rPr>
              <a:t>YTD-2003</a:t>
            </a:r>
          </a:p>
        </p:txBody>
      </p:sp>
      <p:sp>
        <p:nvSpPr>
          <p:cNvPr id="56158" name="Text Box 862"/>
          <p:cNvSpPr txBox="1">
            <a:spLocks noChangeArrowheads="1"/>
          </p:cNvSpPr>
          <p:nvPr/>
        </p:nvSpPr>
        <p:spPr bwMode="auto">
          <a:xfrm rot="-2529732">
            <a:off x="7302500" y="4749800"/>
            <a:ext cx="381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1">
                <a:latin typeface="Univers" pitchFamily="34" charset="0"/>
                <a:cs typeface="Times New Roman" panose="02020603050405020304" pitchFamily="18" charset="0"/>
              </a:rPr>
              <a:t>4</a:t>
            </a:r>
          </a:p>
        </p:txBody>
      </p:sp>
      <p:sp>
        <p:nvSpPr>
          <p:cNvPr id="56159" name="Text Box 863"/>
          <p:cNvSpPr txBox="1">
            <a:spLocks noChangeArrowheads="1"/>
          </p:cNvSpPr>
          <p:nvPr/>
        </p:nvSpPr>
        <p:spPr bwMode="auto">
          <a:xfrm rot="-2529732">
            <a:off x="7721600" y="5257800"/>
            <a:ext cx="381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1">
                <a:latin typeface="Univers" pitchFamily="34" charset="0"/>
                <a:cs typeface="Times New Roman" panose="02020603050405020304" pitchFamily="18" charset="0"/>
              </a:rPr>
              <a:t>23</a:t>
            </a:r>
          </a:p>
        </p:txBody>
      </p:sp>
      <p:sp>
        <p:nvSpPr>
          <p:cNvPr id="56160" name="Text Box 864"/>
          <p:cNvSpPr txBox="1">
            <a:spLocks noChangeArrowheads="1"/>
          </p:cNvSpPr>
          <p:nvPr/>
        </p:nvSpPr>
        <p:spPr bwMode="auto">
          <a:xfrm rot="-2529732">
            <a:off x="7840663" y="5427663"/>
            <a:ext cx="6270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1">
                <a:latin typeface="Univers" pitchFamily="34" charset="0"/>
                <a:cs typeface="Times New Roman" panose="02020603050405020304" pitchFamily="18" charset="0"/>
              </a:rPr>
              <a:t>89</a:t>
            </a:r>
          </a:p>
        </p:txBody>
      </p:sp>
      <p:sp>
        <p:nvSpPr>
          <p:cNvPr id="56161" name="Text Box 865"/>
          <p:cNvSpPr txBox="1">
            <a:spLocks noChangeArrowheads="1"/>
          </p:cNvSpPr>
          <p:nvPr/>
        </p:nvSpPr>
        <p:spPr bwMode="auto">
          <a:xfrm rot="-2902941">
            <a:off x="8328026" y="5972175"/>
            <a:ext cx="5889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1">
                <a:latin typeface="Univers" pitchFamily="34" charset="0"/>
                <a:cs typeface="Times New Roman" panose="02020603050405020304" pitchFamily="18" charset="0"/>
              </a:rPr>
              <a:t>412</a:t>
            </a:r>
          </a:p>
        </p:txBody>
      </p:sp>
      <p:sp>
        <p:nvSpPr>
          <p:cNvPr id="56168" name="Text Box 872"/>
          <p:cNvSpPr txBox="1">
            <a:spLocks noChangeArrowheads="1"/>
          </p:cNvSpPr>
          <p:nvPr/>
        </p:nvSpPr>
        <p:spPr bwMode="auto">
          <a:xfrm rot="-2529732">
            <a:off x="6400800" y="3695700"/>
            <a:ext cx="381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b="1">
                <a:latin typeface="Univers" pitchFamily="34" charset="0"/>
                <a:cs typeface="Times New Roman" panose="02020603050405020304" pitchFamily="18" charset="0"/>
              </a:rPr>
              <a:t>0</a:t>
            </a:r>
          </a:p>
        </p:txBody>
      </p:sp>
      <p:graphicFrame>
        <p:nvGraphicFramePr>
          <p:cNvPr id="135025" name="Group 2929"/>
          <p:cNvGraphicFramePr>
            <a:graphicFrameLocks noGrp="1"/>
          </p:cNvGraphicFramePr>
          <p:nvPr/>
        </p:nvGraphicFramePr>
        <p:xfrm>
          <a:off x="4457700" y="190500"/>
          <a:ext cx="4508500" cy="2946400"/>
        </p:xfrm>
        <a:graphic>
          <a:graphicData uri="http://schemas.openxmlformats.org/drawingml/2006/table">
            <a:tbl>
              <a:tblPr/>
              <a:tblGrid>
                <a:gridCol w="1527175"/>
                <a:gridCol w="993775"/>
                <a:gridCol w="993775"/>
                <a:gridCol w="993775"/>
              </a:tblGrid>
              <a:tr h="53022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1"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E&amp;P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MCTT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Rank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4365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FAR –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12 mth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0.02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0.15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34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DAFW – 12 mth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0.0595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0.0595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34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DAFW – 3 mth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0.0633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0.1185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34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RIF –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folHlink"/>
                          </a:solidFill>
                          <a:effectLst/>
                          <a:latin typeface="Arial" panose="020B0604020202020204" pitchFamily="34" charset="0"/>
                          <a:cs typeface="Arial" panose="020B0604020202020204" pitchFamily="34" charset="0"/>
                        </a:rPr>
                        <a:t>12 mth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0.65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134958" name="Line 2862"/>
          <p:cNvSpPr>
            <a:spLocks noChangeShapeType="1"/>
          </p:cNvSpPr>
          <p:nvPr/>
        </p:nvSpPr>
        <p:spPr bwMode="auto">
          <a:xfrm>
            <a:off x="1477963" y="2333625"/>
            <a:ext cx="1539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8100000" algn="ctr" rotWithShape="0">
                    <a:schemeClr val="bg2"/>
                  </a:outerShdw>
                </a:effectLst>
              </a14:hiddenEffects>
            </a:ext>
          </a:extLst>
        </p:spPr>
        <p:txBody>
          <a:bodyPr>
            <a:spAutoFit/>
          </a:bodyPr>
          <a:lstStyle/>
          <a:p>
            <a:endParaRPr lang="en-US"/>
          </a:p>
        </p:txBody>
      </p:sp>
      <p:sp>
        <p:nvSpPr>
          <p:cNvPr id="134959" name="Rectangle 2863"/>
          <p:cNvSpPr>
            <a:spLocks noChangeArrowheads="1"/>
          </p:cNvSpPr>
          <p:nvPr/>
        </p:nvSpPr>
        <p:spPr bwMode="auto">
          <a:xfrm>
            <a:off x="2016125" y="1528763"/>
            <a:ext cx="6032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Fatalities</a:t>
            </a:r>
          </a:p>
        </p:txBody>
      </p:sp>
      <p:sp>
        <p:nvSpPr>
          <p:cNvPr id="134964" name="Rectangle 2868"/>
          <p:cNvSpPr>
            <a:spLocks noChangeArrowheads="1"/>
          </p:cNvSpPr>
          <p:nvPr/>
        </p:nvSpPr>
        <p:spPr bwMode="auto">
          <a:xfrm>
            <a:off x="1811338" y="1500188"/>
            <a:ext cx="4889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4967" name="Rectangle 2871"/>
          <p:cNvSpPr>
            <a:spLocks noChangeArrowheads="1"/>
          </p:cNvSpPr>
          <p:nvPr/>
        </p:nvSpPr>
        <p:spPr bwMode="auto">
          <a:xfrm>
            <a:off x="1789113" y="1887538"/>
            <a:ext cx="6175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4970" name="Rectangle 2874"/>
          <p:cNvSpPr>
            <a:spLocks noChangeArrowheads="1"/>
          </p:cNvSpPr>
          <p:nvPr/>
        </p:nvSpPr>
        <p:spPr bwMode="auto">
          <a:xfrm>
            <a:off x="1441450" y="2354263"/>
            <a:ext cx="1214438"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4974" name="Rectangle 2878"/>
          <p:cNvSpPr>
            <a:spLocks noChangeArrowheads="1"/>
          </p:cNvSpPr>
          <p:nvPr/>
        </p:nvSpPr>
        <p:spPr bwMode="auto">
          <a:xfrm>
            <a:off x="1638300" y="2867025"/>
            <a:ext cx="809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4977" name="Rectangle 2881"/>
          <p:cNvSpPr>
            <a:spLocks noChangeArrowheads="1"/>
          </p:cNvSpPr>
          <p:nvPr/>
        </p:nvSpPr>
        <p:spPr bwMode="auto">
          <a:xfrm>
            <a:off x="1084263" y="3881438"/>
            <a:ext cx="20066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4980" name="Rectangle 2884"/>
          <p:cNvSpPr>
            <a:spLocks noChangeArrowheads="1"/>
          </p:cNvSpPr>
          <p:nvPr/>
        </p:nvSpPr>
        <p:spPr bwMode="auto">
          <a:xfrm>
            <a:off x="1647825" y="3349625"/>
            <a:ext cx="7937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4984" name="Line 2888"/>
          <p:cNvSpPr>
            <a:spLocks noChangeShapeType="1"/>
          </p:cNvSpPr>
          <p:nvPr/>
        </p:nvSpPr>
        <p:spPr bwMode="auto">
          <a:xfrm>
            <a:off x="1763713" y="1866900"/>
            <a:ext cx="1001712" cy="158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4986" name="Line 2890"/>
          <p:cNvSpPr>
            <a:spLocks noChangeShapeType="1"/>
          </p:cNvSpPr>
          <p:nvPr/>
        </p:nvSpPr>
        <p:spPr bwMode="auto">
          <a:xfrm>
            <a:off x="1158875" y="2867025"/>
            <a:ext cx="2197100" cy="158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4987" name="Line 2891"/>
          <p:cNvSpPr>
            <a:spLocks noChangeShapeType="1"/>
          </p:cNvSpPr>
          <p:nvPr/>
        </p:nvSpPr>
        <p:spPr bwMode="auto">
          <a:xfrm>
            <a:off x="865188" y="3441700"/>
            <a:ext cx="2795587" cy="158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4988" name="Rectangle 2892"/>
          <p:cNvSpPr>
            <a:spLocks noChangeArrowheads="1"/>
          </p:cNvSpPr>
          <p:nvPr/>
        </p:nvSpPr>
        <p:spPr bwMode="auto">
          <a:xfrm>
            <a:off x="1811338" y="1500188"/>
            <a:ext cx="4889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4992" name="Rectangle 2896"/>
          <p:cNvSpPr>
            <a:spLocks noChangeArrowheads="1"/>
          </p:cNvSpPr>
          <p:nvPr/>
        </p:nvSpPr>
        <p:spPr bwMode="auto">
          <a:xfrm>
            <a:off x="2054225" y="1933575"/>
            <a:ext cx="52387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DAFWs</a:t>
            </a:r>
          </a:p>
        </p:txBody>
      </p:sp>
      <p:sp>
        <p:nvSpPr>
          <p:cNvPr id="134993" name="Rectangle 2897"/>
          <p:cNvSpPr>
            <a:spLocks noChangeArrowheads="1"/>
          </p:cNvSpPr>
          <p:nvPr/>
        </p:nvSpPr>
        <p:spPr bwMode="auto">
          <a:xfrm>
            <a:off x="2185988" y="2119313"/>
            <a:ext cx="2540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(43)</a:t>
            </a:r>
          </a:p>
        </p:txBody>
      </p:sp>
      <p:sp>
        <p:nvSpPr>
          <p:cNvPr id="134994" name="Rectangle 2898"/>
          <p:cNvSpPr>
            <a:spLocks noChangeArrowheads="1"/>
          </p:cNvSpPr>
          <p:nvPr/>
        </p:nvSpPr>
        <p:spPr bwMode="auto">
          <a:xfrm>
            <a:off x="1441450" y="2354263"/>
            <a:ext cx="1214438"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135009" name="Group 2913"/>
          <p:cNvGrpSpPr>
            <a:grpSpLocks/>
          </p:cNvGrpSpPr>
          <p:nvPr/>
        </p:nvGrpSpPr>
        <p:grpSpPr bwMode="auto">
          <a:xfrm>
            <a:off x="1744663" y="2403475"/>
            <a:ext cx="1152525" cy="182563"/>
            <a:chOff x="592" y="3326"/>
            <a:chExt cx="493" cy="79"/>
          </a:xfrm>
        </p:grpSpPr>
        <p:sp>
          <p:nvSpPr>
            <p:cNvPr id="134995" name="Rectangle 2899"/>
            <p:cNvSpPr>
              <a:spLocks noChangeArrowheads="1"/>
            </p:cNvSpPr>
            <p:nvPr/>
          </p:nvSpPr>
          <p:spPr bwMode="auto">
            <a:xfrm>
              <a:off x="592" y="3326"/>
              <a:ext cx="165"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Total </a:t>
              </a:r>
            </a:p>
          </p:txBody>
        </p:sp>
        <p:sp>
          <p:nvSpPr>
            <p:cNvPr id="134996" name="Rectangle 2900"/>
            <p:cNvSpPr>
              <a:spLocks noChangeArrowheads="1"/>
            </p:cNvSpPr>
            <p:nvPr/>
          </p:nvSpPr>
          <p:spPr bwMode="auto">
            <a:xfrm>
              <a:off x="740" y="3326"/>
              <a:ext cx="345"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Recordables</a:t>
              </a:r>
            </a:p>
          </p:txBody>
        </p:sp>
      </p:grpSp>
      <p:sp>
        <p:nvSpPr>
          <p:cNvPr id="134997" name="Rectangle 2901"/>
          <p:cNvSpPr>
            <a:spLocks noChangeArrowheads="1"/>
          </p:cNvSpPr>
          <p:nvPr/>
        </p:nvSpPr>
        <p:spPr bwMode="auto">
          <a:xfrm>
            <a:off x="2149475" y="2586038"/>
            <a:ext cx="330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(388)</a:t>
            </a:r>
          </a:p>
        </p:txBody>
      </p:sp>
      <p:sp>
        <p:nvSpPr>
          <p:cNvPr id="134998" name="Rectangle 2902"/>
          <p:cNvSpPr>
            <a:spLocks noChangeArrowheads="1"/>
          </p:cNvSpPr>
          <p:nvPr/>
        </p:nvSpPr>
        <p:spPr bwMode="auto">
          <a:xfrm>
            <a:off x="1638300" y="2867025"/>
            <a:ext cx="809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4999" name="Rectangle 2903"/>
          <p:cNvSpPr>
            <a:spLocks noChangeArrowheads="1"/>
          </p:cNvSpPr>
          <p:nvPr/>
        </p:nvSpPr>
        <p:spPr bwMode="auto">
          <a:xfrm>
            <a:off x="1992313" y="2992438"/>
            <a:ext cx="6477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First Aids</a:t>
            </a:r>
          </a:p>
        </p:txBody>
      </p:sp>
      <p:sp>
        <p:nvSpPr>
          <p:cNvPr id="135000" name="Rectangle 2904"/>
          <p:cNvSpPr>
            <a:spLocks noChangeArrowheads="1"/>
          </p:cNvSpPr>
          <p:nvPr/>
        </p:nvSpPr>
        <p:spPr bwMode="auto">
          <a:xfrm>
            <a:off x="2111375" y="3203575"/>
            <a:ext cx="406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(3531)</a:t>
            </a:r>
          </a:p>
        </p:txBody>
      </p:sp>
      <p:sp>
        <p:nvSpPr>
          <p:cNvPr id="135001" name="Rectangle 2905"/>
          <p:cNvSpPr>
            <a:spLocks noChangeArrowheads="1"/>
          </p:cNvSpPr>
          <p:nvPr/>
        </p:nvSpPr>
        <p:spPr bwMode="auto">
          <a:xfrm>
            <a:off x="1084263" y="3881438"/>
            <a:ext cx="20066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5002" name="Rectangle 2906"/>
          <p:cNvSpPr>
            <a:spLocks noChangeArrowheads="1"/>
          </p:cNvSpPr>
          <p:nvPr/>
        </p:nvSpPr>
        <p:spPr bwMode="auto">
          <a:xfrm>
            <a:off x="1422400" y="4084638"/>
            <a:ext cx="18034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Unsafe Acts and Conditions</a:t>
            </a:r>
          </a:p>
        </p:txBody>
      </p:sp>
      <p:sp>
        <p:nvSpPr>
          <p:cNvPr id="135003" name="Rectangle 2907"/>
          <p:cNvSpPr>
            <a:spLocks noChangeArrowheads="1"/>
          </p:cNvSpPr>
          <p:nvPr/>
        </p:nvSpPr>
        <p:spPr bwMode="auto">
          <a:xfrm>
            <a:off x="1962150" y="43243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(2,046,977)</a:t>
            </a:r>
          </a:p>
        </p:txBody>
      </p:sp>
      <p:sp>
        <p:nvSpPr>
          <p:cNvPr id="135004" name="Rectangle 2908"/>
          <p:cNvSpPr>
            <a:spLocks noChangeArrowheads="1"/>
          </p:cNvSpPr>
          <p:nvPr/>
        </p:nvSpPr>
        <p:spPr bwMode="auto">
          <a:xfrm>
            <a:off x="1647825" y="3349625"/>
            <a:ext cx="7937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35005" name="Rectangle 2909"/>
          <p:cNvSpPr>
            <a:spLocks noChangeArrowheads="1"/>
          </p:cNvSpPr>
          <p:nvPr/>
        </p:nvSpPr>
        <p:spPr bwMode="auto">
          <a:xfrm>
            <a:off x="2001838" y="3565525"/>
            <a:ext cx="6318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Near Hits</a:t>
            </a:r>
          </a:p>
        </p:txBody>
      </p:sp>
      <p:sp>
        <p:nvSpPr>
          <p:cNvPr id="135006" name="Rectangle 2910"/>
          <p:cNvSpPr>
            <a:spLocks noChangeArrowheads="1"/>
          </p:cNvSpPr>
          <p:nvPr/>
        </p:nvSpPr>
        <p:spPr bwMode="auto">
          <a:xfrm>
            <a:off x="2111375" y="3779838"/>
            <a:ext cx="4064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(7887)</a:t>
            </a:r>
          </a:p>
        </p:txBody>
      </p:sp>
      <p:sp>
        <p:nvSpPr>
          <p:cNvPr id="135007" name="Line 2911"/>
          <p:cNvSpPr>
            <a:spLocks noChangeShapeType="1"/>
          </p:cNvSpPr>
          <p:nvPr/>
        </p:nvSpPr>
        <p:spPr bwMode="auto">
          <a:xfrm>
            <a:off x="488950" y="4065588"/>
            <a:ext cx="3533775" cy="1587"/>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5008" name="Text Box 2912"/>
          <p:cNvSpPr txBox="1">
            <a:spLocks noChangeArrowheads="1"/>
          </p:cNvSpPr>
          <p:nvPr/>
        </p:nvSpPr>
        <p:spPr bwMode="auto">
          <a:xfrm>
            <a:off x="1854200" y="4587875"/>
            <a:ext cx="8651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200" b="1">
                <a:latin typeface="Times New Roman" panose="02020603050405020304" pitchFamily="18" charset="0"/>
                <a:cs typeface="Times New Roman" panose="02020603050405020304" pitchFamily="18" charset="0"/>
              </a:rPr>
              <a:t>E&amp;P YTD</a:t>
            </a:r>
          </a:p>
        </p:txBody>
      </p:sp>
      <p:sp>
        <p:nvSpPr>
          <p:cNvPr id="135010" name="Rectangle 2914"/>
          <p:cNvSpPr>
            <a:spLocks noChangeArrowheads="1"/>
          </p:cNvSpPr>
          <p:nvPr/>
        </p:nvSpPr>
        <p:spPr bwMode="auto">
          <a:xfrm>
            <a:off x="2224088" y="1681163"/>
            <a:ext cx="1778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tLang="en-US" sz="1200" b="1">
                <a:latin typeface="Times New Roman" panose="02020603050405020304" pitchFamily="18" charset="0"/>
                <a:cs typeface="Times New Roman" panose="02020603050405020304" pitchFamily="18" charset="0"/>
              </a:rPr>
              <a:t>(3)</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ext Box 2"/>
          <p:cNvSpPr txBox="1">
            <a:spLocks noChangeArrowheads="1"/>
          </p:cNvSpPr>
          <p:nvPr/>
        </p:nvSpPr>
        <p:spPr bwMode="auto">
          <a:xfrm>
            <a:off x="593725" y="219075"/>
            <a:ext cx="439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ASA Deviations 2003 - 2004</a:t>
            </a:r>
          </a:p>
        </p:txBody>
      </p:sp>
      <p:pic>
        <p:nvPicPr>
          <p:cNvPr id="14848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5275" y="847725"/>
            <a:ext cx="8680450" cy="592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nvGraphicFramePr>
        <p:xfrm>
          <a:off x="241300" y="1103313"/>
          <a:ext cx="8331200" cy="5526087"/>
        </p:xfrm>
        <a:graphic>
          <a:graphicData uri="http://schemas.openxmlformats.org/drawingml/2006/chart">
            <c:chart xmlns:c="http://schemas.openxmlformats.org/drawingml/2006/chart" xmlns:r="http://schemas.openxmlformats.org/officeDocument/2006/relationships" r:id="rId2"/>
          </a:graphicData>
        </a:graphic>
      </p:graphicFrame>
      <p:sp>
        <p:nvSpPr>
          <p:cNvPr id="149507" name="Text Box 3"/>
          <p:cNvSpPr txBox="1">
            <a:spLocks noChangeArrowheads="1"/>
          </p:cNvSpPr>
          <p:nvPr/>
        </p:nvSpPr>
        <p:spPr bwMode="auto">
          <a:xfrm>
            <a:off x="3111500" y="622300"/>
            <a:ext cx="3492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spAutoFit/>
          </a:bodyPr>
          <a:lstStyle/>
          <a:p>
            <a:pPr eaLnBrk="0" hangingPunct="0">
              <a:spcBef>
                <a:spcPct val="50000"/>
              </a:spcBef>
            </a:pPr>
            <a:r>
              <a:rPr lang="en-US" altLang="en-US" sz="2000" b="1">
                <a:solidFill>
                  <a:schemeClr val="bg1"/>
                </a:solidFill>
                <a:latin typeface="Times New Roman" panose="02020603050405020304" pitchFamily="18" charset="0"/>
                <a:cs typeface="Times New Roman" panose="02020603050405020304" pitchFamily="18" charset="0"/>
              </a:rPr>
              <a:t>Possible Immediate Cause</a:t>
            </a:r>
          </a:p>
        </p:txBody>
      </p:sp>
      <p:sp>
        <p:nvSpPr>
          <p:cNvPr id="149508" name="Text Box 4"/>
          <p:cNvSpPr txBox="1">
            <a:spLocks noChangeArrowheads="1"/>
          </p:cNvSpPr>
          <p:nvPr/>
        </p:nvSpPr>
        <p:spPr bwMode="auto">
          <a:xfrm>
            <a:off x="593725" y="219075"/>
            <a:ext cx="41068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Investigations 2003 - 2004</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nvGraphicFramePr>
        <p:xfrm>
          <a:off x="241300" y="1103313"/>
          <a:ext cx="8331200" cy="5526087"/>
        </p:xfrm>
        <a:graphic>
          <a:graphicData uri="http://schemas.openxmlformats.org/drawingml/2006/chart">
            <c:chart xmlns:c="http://schemas.openxmlformats.org/drawingml/2006/chart" xmlns:r="http://schemas.openxmlformats.org/officeDocument/2006/relationships" r:id="rId2"/>
          </a:graphicData>
        </a:graphic>
      </p:graphicFrame>
      <p:sp>
        <p:nvSpPr>
          <p:cNvPr id="150531" name="Text Box 3"/>
          <p:cNvSpPr txBox="1">
            <a:spLocks noChangeArrowheads="1"/>
          </p:cNvSpPr>
          <p:nvPr/>
        </p:nvSpPr>
        <p:spPr bwMode="auto">
          <a:xfrm>
            <a:off x="3111500" y="622300"/>
            <a:ext cx="3492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spAutoFit/>
          </a:bodyPr>
          <a:lstStyle/>
          <a:p>
            <a:pPr eaLnBrk="0" hangingPunct="0">
              <a:spcBef>
                <a:spcPct val="50000"/>
              </a:spcBef>
            </a:pPr>
            <a:r>
              <a:rPr lang="en-US" altLang="en-US" sz="2000" b="1">
                <a:solidFill>
                  <a:schemeClr val="bg1"/>
                </a:solidFill>
                <a:latin typeface="Times New Roman" panose="02020603050405020304" pitchFamily="18" charset="0"/>
                <a:cs typeface="Times New Roman" panose="02020603050405020304" pitchFamily="18" charset="0"/>
              </a:rPr>
              <a:t>Possible System Cause</a:t>
            </a:r>
          </a:p>
        </p:txBody>
      </p:sp>
      <p:sp>
        <p:nvSpPr>
          <p:cNvPr id="150532" name="Text Box 4"/>
          <p:cNvSpPr txBox="1">
            <a:spLocks noChangeArrowheads="1"/>
          </p:cNvSpPr>
          <p:nvPr/>
        </p:nvSpPr>
        <p:spPr bwMode="auto">
          <a:xfrm>
            <a:off x="593725" y="219075"/>
            <a:ext cx="41068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Investigations 2003 - 2004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type="title"/>
          </p:nvPr>
        </p:nvSpPr>
        <p:spPr>
          <a:xfrm>
            <a:off x="304800" y="287338"/>
            <a:ext cx="7772400" cy="439737"/>
          </a:xfrm>
          <a:noFill/>
          <a:ln/>
        </p:spPr>
        <p:txBody>
          <a:bodyPr/>
          <a:lstStyle/>
          <a:p>
            <a:r>
              <a:rPr lang="en-US" altLang="en-US"/>
              <a:t>Incident analysis: 2002 - 2004</a:t>
            </a:r>
          </a:p>
        </p:txBody>
      </p:sp>
      <p:sp>
        <p:nvSpPr>
          <p:cNvPr id="88107" name="Rectangle 43"/>
          <p:cNvSpPr>
            <a:spLocks noChangeArrowheads="1"/>
          </p:cNvSpPr>
          <p:nvPr/>
        </p:nvSpPr>
        <p:spPr bwMode="auto">
          <a:xfrm>
            <a:off x="698500" y="2874963"/>
            <a:ext cx="1828800" cy="1328737"/>
          </a:xfrm>
          <a:prstGeom prst="rect">
            <a:avLst/>
          </a:prstGeom>
          <a:solidFill>
            <a:srgbClr val="FFFF99"/>
          </a:soli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2" name="Object 44"/>
          <p:cNvGraphicFramePr>
            <a:graphicFrameLocks/>
          </p:cNvGraphicFramePr>
          <p:nvPr/>
        </p:nvGraphicFramePr>
        <p:xfrm>
          <a:off x="-342900" y="931863"/>
          <a:ext cx="6527800" cy="32464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45"/>
          <p:cNvGraphicFramePr>
            <a:graphicFrameLocks noChangeAspect="1"/>
          </p:cNvGraphicFramePr>
          <p:nvPr/>
        </p:nvGraphicFramePr>
        <p:xfrm>
          <a:off x="317500" y="4191000"/>
          <a:ext cx="6032500" cy="2413000"/>
        </p:xfrm>
        <a:graphic>
          <a:graphicData uri="http://schemas.openxmlformats.org/drawingml/2006/chart">
            <c:chart xmlns:c="http://schemas.openxmlformats.org/drawingml/2006/chart" xmlns:r="http://schemas.openxmlformats.org/officeDocument/2006/relationships" r:id="rId4"/>
          </a:graphicData>
        </a:graphic>
      </p:graphicFrame>
      <p:sp>
        <p:nvSpPr>
          <p:cNvPr id="88110" name="Text Box 46"/>
          <p:cNvSpPr txBox="1">
            <a:spLocks noChangeArrowheads="1"/>
          </p:cNvSpPr>
          <p:nvPr/>
        </p:nvSpPr>
        <p:spPr bwMode="auto">
          <a:xfrm rot="-5408121">
            <a:off x="-297656" y="4955381"/>
            <a:ext cx="9858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000">
                <a:latin typeface="Univers 45 Light" pitchFamily="2" charset="0"/>
                <a:cs typeface="Times New Roman" panose="02020603050405020304" pitchFamily="18" charset="0"/>
              </a:rPr>
              <a:t>Severity Index</a:t>
            </a:r>
          </a:p>
        </p:txBody>
      </p:sp>
      <p:sp>
        <p:nvSpPr>
          <p:cNvPr id="88111" name="Rectangle 47"/>
          <p:cNvSpPr>
            <a:spLocks noChangeArrowheads="1"/>
          </p:cNvSpPr>
          <p:nvPr/>
        </p:nvSpPr>
        <p:spPr bwMode="auto">
          <a:xfrm>
            <a:off x="5676900" y="1219200"/>
            <a:ext cx="3327400" cy="2298700"/>
          </a:xfrm>
          <a:prstGeom prst="rect">
            <a:avLst/>
          </a:prstGeom>
          <a:solidFill>
            <a:srgbClr val="DDDDDD"/>
          </a:solidFill>
          <a:ln>
            <a:noFill/>
          </a:ln>
          <a:effectLst>
            <a:prstShdw prst="shdw17" dist="17961" dir="2700000">
              <a:srgbClr val="DDDDDD">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88112" name="Rectangle 48"/>
          <p:cNvSpPr>
            <a:spLocks noChangeArrowheads="1"/>
          </p:cNvSpPr>
          <p:nvPr/>
        </p:nvSpPr>
        <p:spPr bwMode="auto">
          <a:xfrm>
            <a:off x="7086600" y="3733800"/>
            <a:ext cx="1841500" cy="533400"/>
          </a:xfrm>
          <a:prstGeom prst="rect">
            <a:avLst/>
          </a:prstGeom>
          <a:noFill/>
          <a:ln>
            <a:noFill/>
          </a:ln>
          <a:effectLst>
            <a:prstShdw prst="shdw17" dist="17961" dir="2700000">
              <a:srgbClr val="FFFF99">
                <a:gamma/>
                <a:shade val="60000"/>
                <a:invGamma/>
              </a:srgbClr>
            </a:prstShdw>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eaLnBrk="0" hangingPunct="0"/>
            <a:r>
              <a:rPr lang="en-US" altLang="en-US" sz="1600">
                <a:latin typeface="Univers 45 Light" pitchFamily="2" charset="0"/>
                <a:cs typeface="Times New Roman" panose="02020603050405020304" pitchFamily="18" charset="0"/>
              </a:rPr>
              <a:t>2003 High risk </a:t>
            </a:r>
          </a:p>
          <a:p>
            <a:pPr eaLnBrk="0" hangingPunct="0"/>
            <a:r>
              <a:rPr lang="en-US" altLang="en-US" sz="1600">
                <a:latin typeface="Univers 45 Light" pitchFamily="2" charset="0"/>
                <a:cs typeface="Times New Roman" panose="02020603050405020304" pitchFamily="18" charset="0"/>
              </a:rPr>
              <a:t>Intervention areas</a:t>
            </a:r>
          </a:p>
        </p:txBody>
      </p:sp>
      <p:sp>
        <p:nvSpPr>
          <p:cNvPr id="88113" name="Rectangle 49"/>
          <p:cNvSpPr>
            <a:spLocks noChangeArrowheads="1"/>
          </p:cNvSpPr>
          <p:nvPr/>
        </p:nvSpPr>
        <p:spPr bwMode="auto">
          <a:xfrm>
            <a:off x="6642100" y="3822700"/>
            <a:ext cx="361950" cy="336550"/>
          </a:xfrm>
          <a:prstGeom prst="rect">
            <a:avLst/>
          </a:prstGeom>
          <a:solidFill>
            <a:srgbClr val="FFFF99"/>
          </a:soli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88204" name="Group 140"/>
          <p:cNvGraphicFramePr>
            <a:graphicFrameLocks noGrp="1"/>
          </p:cNvGraphicFramePr>
          <p:nvPr/>
        </p:nvGraphicFramePr>
        <p:xfrm>
          <a:off x="5791200" y="1220788"/>
          <a:ext cx="3200400" cy="3746500"/>
        </p:xfrm>
        <a:graphic>
          <a:graphicData uri="http://schemas.openxmlformats.org/drawingml/2006/table">
            <a:tbl>
              <a:tblPr/>
              <a:tblGrid>
                <a:gridCol w="688975"/>
                <a:gridCol w="652463"/>
                <a:gridCol w="620712"/>
                <a:gridCol w="619125"/>
                <a:gridCol w="619125"/>
              </a:tblGrid>
              <a:tr h="6778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’02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YTD</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’03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YTD</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’04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YTD</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’04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 TAR</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HIPO</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22</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3</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3</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3</a:t>
                      </a: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20224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DAFWC</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DAFWCf</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DAFWcf - 12mth Roll.</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0.37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0.31</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0.12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0.30</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0.08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0.05</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cap="flat">
                      <a:noFill/>
                    </a:lnR>
                    <a:lnT>
                      <a:noFill/>
                    </a:lnT>
                    <a:lnB>
                      <a:noFill/>
                    </a:lnB>
                    <a:lnTlToBr>
                      <a:noFill/>
                    </a:lnTlToBr>
                    <a:lnBlToTr>
                      <a:noFill/>
                    </a:lnBlToTr>
                    <a:noFill/>
                  </a:tcPr>
                </a:tc>
              </a:tr>
              <a:tr h="6778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RIRR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TVAR</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0. 89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2.58</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0.78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0.95</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0.56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1.25</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0.63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rPr>
                        <a:t>0.59</a:t>
                      </a:r>
                      <a:endParaRPr kumimoji="0" lang="en-GB" altLang="en-US" sz="1400" b="0" i="0" u="none" strike="noStrike" cap="none" normalizeH="0" baseline="0" smtClean="0">
                        <a:ln>
                          <a:noFill/>
                        </a:ln>
                        <a:solidFill>
                          <a:schemeClr val="tx1"/>
                        </a:solidFill>
                        <a:effectLst/>
                        <a:latin typeface="Arial Narrow" panose="020B0606020202030204" pitchFamily="34" charset="0"/>
                        <a:cs typeface="Arial" panose="020B0604020202020204"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1026"/>
          <p:cNvSpPr>
            <a:spLocks noGrp="1" noChangeArrowheads="1"/>
          </p:cNvSpPr>
          <p:nvPr>
            <p:ph type="title"/>
          </p:nvPr>
        </p:nvSpPr>
        <p:spPr/>
        <p:txBody>
          <a:bodyPr/>
          <a:lstStyle/>
          <a:p>
            <a:r>
              <a:rPr lang="en-US" altLang="en-US"/>
              <a:t>HSSE 5-Year Analysis</a:t>
            </a:r>
          </a:p>
        </p:txBody>
      </p:sp>
      <p:graphicFrame>
        <p:nvGraphicFramePr>
          <p:cNvPr id="2" name="Object 1027"/>
          <p:cNvGraphicFramePr>
            <a:graphicFrameLocks noChangeAspect="1"/>
          </p:cNvGraphicFramePr>
          <p:nvPr/>
        </p:nvGraphicFramePr>
        <p:xfrm>
          <a:off x="422275" y="1231900"/>
          <a:ext cx="8299450" cy="54991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057400"/>
            <a:ext cx="1420813" cy="3646488"/>
          </a:xfrm>
          <a:prstGeom prst="rect">
            <a:avLst/>
          </a:prstGeom>
          <a:noFill/>
          <a:extLst>
            <a:ext uri="{909E8E84-426E-40DD-AFC4-6F175D3DCCD1}">
              <a14:hiddenFill xmlns:a14="http://schemas.microsoft.com/office/drawing/2010/main">
                <a:solidFill>
                  <a:srgbClr val="00CC99"/>
                </a:solidFill>
              </a14:hiddenFill>
            </a:ext>
          </a:extLst>
        </p:spPr>
      </p:pic>
      <p:sp>
        <p:nvSpPr>
          <p:cNvPr id="59395" name="Rectangle 3"/>
          <p:cNvSpPr>
            <a:spLocks noChangeArrowheads="1"/>
          </p:cNvSpPr>
          <p:nvPr/>
        </p:nvSpPr>
        <p:spPr bwMode="auto">
          <a:xfrm>
            <a:off x="2209800" y="1143000"/>
            <a:ext cx="1108075" cy="538163"/>
          </a:xfrm>
          <a:prstGeom prst="rect">
            <a:avLst/>
          </a:prstGeom>
          <a:solidFill>
            <a:srgbClr val="FFFFFF"/>
          </a:solidFill>
          <a:ln w="9525">
            <a:solidFill>
              <a:srgbClr val="000000"/>
            </a:solidFill>
            <a:miter lim="800000"/>
            <a:headEnd/>
            <a:tailEnd/>
          </a:ln>
          <a:effectLst>
            <a:outerShdw dist="107763" dir="8100000" algn="ctr" rotWithShape="0">
              <a:srgbClr val="808080"/>
            </a:outerShdw>
          </a:effectLst>
        </p:spPr>
        <p:txBody>
          <a:bodyPr wrap="none" anchor="ctr"/>
          <a:lstStyle/>
          <a:p>
            <a:pPr algn="ctr"/>
            <a:r>
              <a:rPr lang="en-US" altLang="en-US" sz="1200" b="1">
                <a:solidFill>
                  <a:srgbClr val="000000"/>
                </a:solidFill>
              </a:rPr>
              <a:t>Skin</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0</a:t>
            </a:r>
            <a:endParaRPr lang="en-US" altLang="en-US" sz="2400">
              <a:latin typeface="Times New Roman" panose="02020603050405020304" pitchFamily="18" charset="0"/>
              <a:cs typeface="Times New Roman" panose="02020603050405020304" pitchFamily="18" charset="0"/>
            </a:endParaRPr>
          </a:p>
        </p:txBody>
      </p:sp>
      <p:sp>
        <p:nvSpPr>
          <p:cNvPr id="59396" name="Text Box 4"/>
          <p:cNvSpPr txBox="1">
            <a:spLocks noChangeArrowheads="1"/>
          </p:cNvSpPr>
          <p:nvPr/>
        </p:nvSpPr>
        <p:spPr bwMode="auto">
          <a:xfrm>
            <a:off x="1257300" y="1455738"/>
            <a:ext cx="933450" cy="522287"/>
          </a:xfrm>
          <a:prstGeom prst="rect">
            <a:avLst/>
          </a:prstGeom>
          <a:solidFill>
            <a:schemeClr val="bg1"/>
          </a:solidFill>
          <a:ln w="9525">
            <a:solidFill>
              <a:srgbClr val="339966"/>
            </a:solidFill>
            <a:miter lim="800000"/>
            <a:headEnd/>
            <a:tailEnd/>
          </a:ln>
          <a:effectLst>
            <a:outerShdw dist="107763" dir="8100000" algn="ctr" rotWithShape="0">
              <a:srgbClr val="808080"/>
            </a:outerShdw>
          </a:effectLst>
        </p:spPr>
        <p:txBody>
          <a:bodyPr/>
          <a:lstStyle/>
          <a:p>
            <a:pPr algn="ctr"/>
            <a:r>
              <a:rPr lang="en-US" altLang="en-US" sz="1400" b="1">
                <a:solidFill>
                  <a:srgbClr val="000000"/>
                </a:solidFill>
              </a:rPr>
              <a:t>Eyes</a:t>
            </a:r>
          </a:p>
          <a:p>
            <a:pPr algn="ctr" eaLnBrk="0" hangingPunct="0"/>
            <a:r>
              <a:rPr lang="en-US" altLang="en-US" sz="2000" b="1">
                <a:solidFill>
                  <a:srgbClr val="000000"/>
                </a:solidFill>
              </a:rPr>
              <a:t>1(3)</a:t>
            </a:r>
            <a:endParaRPr lang="en-US" altLang="en-US" sz="2400">
              <a:latin typeface="Times New Roman" panose="02020603050405020304" pitchFamily="18" charset="0"/>
              <a:cs typeface="Times New Roman" panose="02020603050405020304" pitchFamily="18" charset="0"/>
            </a:endParaRPr>
          </a:p>
        </p:txBody>
      </p:sp>
      <p:sp>
        <p:nvSpPr>
          <p:cNvPr id="59397" name="Text Box 5"/>
          <p:cNvSpPr txBox="1">
            <a:spLocks noChangeArrowheads="1"/>
          </p:cNvSpPr>
          <p:nvPr/>
        </p:nvSpPr>
        <p:spPr bwMode="auto">
          <a:xfrm>
            <a:off x="635000" y="2065338"/>
            <a:ext cx="1022350" cy="560387"/>
          </a:xfrm>
          <a:prstGeom prst="rect">
            <a:avLst/>
          </a:prstGeom>
          <a:solidFill>
            <a:srgbClr val="FFFFFF"/>
          </a:solidFill>
          <a:ln w="9525">
            <a:solidFill>
              <a:srgbClr val="339966"/>
            </a:solidFill>
            <a:miter lim="800000"/>
            <a:headEnd/>
            <a:tailEnd/>
          </a:ln>
          <a:effectLst>
            <a:outerShdw dist="107763" dir="8100000" algn="ctr" rotWithShape="0">
              <a:srgbClr val="808080"/>
            </a:outerShdw>
          </a:effectLst>
        </p:spPr>
        <p:txBody>
          <a:bodyPr/>
          <a:lstStyle/>
          <a:p>
            <a:pPr algn="ctr"/>
            <a:r>
              <a:rPr lang="en-US" altLang="en-US" sz="1200" b="1">
                <a:solidFill>
                  <a:srgbClr val="000000"/>
                </a:solidFill>
              </a:rPr>
              <a:t>Arm/Elbow</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1(6)</a:t>
            </a:r>
            <a:endParaRPr lang="en-US" altLang="en-US" sz="1000">
              <a:latin typeface="Univers 45 Light" pitchFamily="2" charset="0"/>
              <a:cs typeface="Times New Roman" panose="02020603050405020304" pitchFamily="18" charset="0"/>
            </a:endParaRPr>
          </a:p>
          <a:p>
            <a:pPr eaLnBrk="0" hangingPunct="0"/>
            <a:endParaRPr lang="en-US" altLang="en-US" sz="2400">
              <a:latin typeface="Times New Roman" panose="02020603050405020304" pitchFamily="18" charset="0"/>
              <a:cs typeface="Times New Roman" panose="02020603050405020304" pitchFamily="18" charset="0"/>
            </a:endParaRPr>
          </a:p>
        </p:txBody>
      </p:sp>
      <p:sp>
        <p:nvSpPr>
          <p:cNvPr id="59398" name="Rectangle 6"/>
          <p:cNvSpPr>
            <a:spLocks noChangeArrowheads="1"/>
          </p:cNvSpPr>
          <p:nvPr/>
        </p:nvSpPr>
        <p:spPr bwMode="auto">
          <a:xfrm>
            <a:off x="469900" y="2852738"/>
            <a:ext cx="1412875" cy="639762"/>
          </a:xfrm>
          <a:prstGeom prst="rect">
            <a:avLst/>
          </a:prstGeom>
          <a:solidFill>
            <a:srgbClr val="FFFFFF"/>
          </a:solidFill>
          <a:ln w="9525">
            <a:solidFill>
              <a:srgbClr val="00CC99"/>
            </a:solidFill>
            <a:miter lim="800000"/>
            <a:headEnd/>
            <a:tailEnd/>
          </a:ln>
          <a:effectLst>
            <a:outerShdw dist="107763" dir="8100000" algn="ctr" rotWithShape="0">
              <a:srgbClr val="808080"/>
            </a:outerShdw>
          </a:effectLst>
        </p:spPr>
        <p:txBody>
          <a:bodyPr wrap="none" anchor="ctr"/>
          <a:lstStyle/>
          <a:p>
            <a:pPr algn="ctr"/>
            <a:r>
              <a:rPr lang="en-US" altLang="en-US" sz="1200" b="1">
                <a:solidFill>
                  <a:srgbClr val="000000"/>
                </a:solidFill>
              </a:rPr>
              <a:t>Hip</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0</a:t>
            </a:r>
            <a:endParaRPr lang="en-US" altLang="en-US" sz="2400">
              <a:latin typeface="Times New Roman" panose="02020603050405020304" pitchFamily="18" charset="0"/>
              <a:cs typeface="Times New Roman" panose="02020603050405020304" pitchFamily="18" charset="0"/>
            </a:endParaRPr>
          </a:p>
        </p:txBody>
      </p:sp>
      <p:sp>
        <p:nvSpPr>
          <p:cNvPr id="59399" name="Text Box 7"/>
          <p:cNvSpPr txBox="1">
            <a:spLocks noChangeArrowheads="1"/>
          </p:cNvSpPr>
          <p:nvPr/>
        </p:nvSpPr>
        <p:spPr bwMode="auto">
          <a:xfrm>
            <a:off x="863600" y="5011738"/>
            <a:ext cx="1333500" cy="558800"/>
          </a:xfrm>
          <a:prstGeom prst="rect">
            <a:avLst/>
          </a:prstGeom>
          <a:solidFill>
            <a:schemeClr val="bg1"/>
          </a:solidFill>
          <a:ln w="9525">
            <a:solidFill>
              <a:srgbClr val="339966"/>
            </a:solidFill>
            <a:miter lim="800000"/>
            <a:headEnd/>
            <a:tailEnd/>
          </a:ln>
          <a:effectLst>
            <a:outerShdw dist="107763" dir="8100000" algn="ctr" rotWithShape="0">
              <a:srgbClr val="808080"/>
            </a:outerShdw>
          </a:effectLst>
        </p:spPr>
        <p:txBody>
          <a:bodyPr/>
          <a:lstStyle/>
          <a:p>
            <a:pPr algn="ctr"/>
            <a:r>
              <a:rPr lang="en-US" altLang="en-US" sz="1200" b="1">
                <a:solidFill>
                  <a:srgbClr val="000000"/>
                </a:solidFill>
              </a:rPr>
              <a:t>Foot/Ankle</a:t>
            </a:r>
          </a:p>
          <a:p>
            <a:pPr algn="ctr"/>
            <a:r>
              <a:rPr lang="en-US" altLang="en-US" sz="2000" b="1">
                <a:solidFill>
                  <a:srgbClr val="000000"/>
                </a:solidFill>
              </a:rPr>
              <a:t>1(3)</a:t>
            </a:r>
            <a:endParaRPr lang="en-US" altLang="en-US" sz="2400">
              <a:latin typeface="Times New Roman" panose="02020603050405020304" pitchFamily="18" charset="0"/>
              <a:cs typeface="Times New Roman" panose="02020603050405020304" pitchFamily="18" charset="0"/>
            </a:endParaRPr>
          </a:p>
        </p:txBody>
      </p:sp>
      <p:sp>
        <p:nvSpPr>
          <p:cNvPr id="59400" name="Text Box 8"/>
          <p:cNvSpPr txBox="1">
            <a:spLocks noChangeArrowheads="1"/>
          </p:cNvSpPr>
          <p:nvPr/>
        </p:nvSpPr>
        <p:spPr bwMode="auto">
          <a:xfrm>
            <a:off x="114300" y="3856038"/>
            <a:ext cx="1447800" cy="571500"/>
          </a:xfrm>
          <a:prstGeom prst="rect">
            <a:avLst/>
          </a:prstGeom>
          <a:solidFill>
            <a:srgbClr val="FFFF00"/>
          </a:solidFill>
          <a:ln w="9525">
            <a:solidFill>
              <a:srgbClr val="339966"/>
            </a:solidFill>
            <a:miter lim="800000"/>
            <a:headEnd/>
            <a:tailEnd/>
          </a:ln>
          <a:effectLst>
            <a:outerShdw dist="107763" dir="8100000" algn="ctr" rotWithShape="0">
              <a:srgbClr val="808080"/>
            </a:outerShdw>
          </a:effectLst>
        </p:spPr>
        <p:txBody>
          <a:bodyPr/>
          <a:lstStyle/>
          <a:p>
            <a:r>
              <a:rPr lang="en-US" altLang="en-US" sz="1200" b="1">
                <a:solidFill>
                  <a:srgbClr val="000000"/>
                </a:solidFill>
              </a:rPr>
              <a:t>    Leg / Knee </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1(8)</a:t>
            </a:r>
            <a:endParaRPr lang="en-US" altLang="en-US" sz="2400">
              <a:latin typeface="Times New Roman" panose="02020603050405020304" pitchFamily="18" charset="0"/>
              <a:cs typeface="Times New Roman" panose="02020603050405020304" pitchFamily="18" charset="0"/>
            </a:endParaRPr>
          </a:p>
        </p:txBody>
      </p:sp>
      <p:sp>
        <p:nvSpPr>
          <p:cNvPr id="59401" name="Rectangle 9"/>
          <p:cNvSpPr>
            <a:spLocks noChangeArrowheads="1"/>
          </p:cNvSpPr>
          <p:nvPr/>
        </p:nvSpPr>
        <p:spPr bwMode="auto">
          <a:xfrm>
            <a:off x="812800" y="5849938"/>
            <a:ext cx="1247775" cy="512762"/>
          </a:xfrm>
          <a:prstGeom prst="rect">
            <a:avLst/>
          </a:prstGeom>
          <a:solidFill>
            <a:srgbClr val="FF3300"/>
          </a:solidFill>
          <a:ln w="9525">
            <a:solidFill>
              <a:srgbClr val="FF3300"/>
            </a:solidFill>
            <a:miter lim="800000"/>
            <a:headEnd/>
            <a:tailEnd/>
          </a:ln>
          <a:effectLst>
            <a:outerShdw dist="107763" dir="8100000" algn="ctr" rotWithShape="0">
              <a:srgbClr val="808080"/>
            </a:outerShdw>
          </a:effectLst>
        </p:spPr>
        <p:txBody>
          <a:bodyPr wrap="none" anchor="ctr"/>
          <a:lstStyle/>
          <a:p>
            <a:pPr algn="ctr"/>
            <a:r>
              <a:rPr lang="en-US" altLang="en-US" sz="1200" b="1">
                <a:solidFill>
                  <a:srgbClr val="000000"/>
                </a:solidFill>
              </a:rPr>
              <a:t>Fatality </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1</a:t>
            </a:r>
            <a:endParaRPr lang="en-US" altLang="en-US" sz="2400">
              <a:latin typeface="Times New Roman" panose="02020603050405020304" pitchFamily="18" charset="0"/>
              <a:cs typeface="Times New Roman" panose="02020603050405020304" pitchFamily="18" charset="0"/>
            </a:endParaRPr>
          </a:p>
        </p:txBody>
      </p:sp>
      <p:sp>
        <p:nvSpPr>
          <p:cNvPr id="59402" name="Rectangle 10"/>
          <p:cNvSpPr>
            <a:spLocks noChangeArrowheads="1"/>
          </p:cNvSpPr>
          <p:nvPr/>
        </p:nvSpPr>
        <p:spPr bwMode="auto">
          <a:xfrm>
            <a:off x="2400300" y="5837238"/>
            <a:ext cx="1228725" cy="563562"/>
          </a:xfrm>
          <a:prstGeom prst="rect">
            <a:avLst/>
          </a:prstGeom>
          <a:solidFill>
            <a:srgbClr val="FFFFFF"/>
          </a:solidFill>
          <a:ln w="9525">
            <a:solidFill>
              <a:srgbClr val="000000"/>
            </a:solidFill>
            <a:miter lim="800000"/>
            <a:headEnd/>
            <a:tailEnd/>
          </a:ln>
          <a:effectLst>
            <a:outerShdw dist="107763" dir="8100000" algn="ctr" rotWithShape="0">
              <a:srgbClr val="808080"/>
            </a:outerShdw>
          </a:effectLst>
        </p:spPr>
        <p:txBody>
          <a:bodyPr wrap="none" anchor="ctr"/>
          <a:lstStyle/>
          <a:p>
            <a:pPr algn="ctr"/>
            <a:r>
              <a:rPr lang="en-US" altLang="en-US" sz="1200" b="1">
                <a:solidFill>
                  <a:srgbClr val="000000"/>
                </a:solidFill>
              </a:rPr>
              <a:t>Needs Data</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0</a:t>
            </a:r>
            <a:endParaRPr lang="en-US" altLang="en-US" sz="2400">
              <a:latin typeface="Times New Roman" panose="02020603050405020304" pitchFamily="18" charset="0"/>
              <a:cs typeface="Times New Roman" panose="02020603050405020304" pitchFamily="18" charset="0"/>
            </a:endParaRPr>
          </a:p>
        </p:txBody>
      </p:sp>
      <p:sp>
        <p:nvSpPr>
          <p:cNvPr id="59403" name="Rectangle 11"/>
          <p:cNvSpPr>
            <a:spLocks noChangeArrowheads="1"/>
          </p:cNvSpPr>
          <p:nvPr/>
        </p:nvSpPr>
        <p:spPr bwMode="auto">
          <a:xfrm>
            <a:off x="3937000" y="5811838"/>
            <a:ext cx="1501775" cy="642937"/>
          </a:xfrm>
          <a:prstGeom prst="rect">
            <a:avLst/>
          </a:prstGeom>
          <a:solidFill>
            <a:srgbClr val="FFFFFF"/>
          </a:solidFill>
          <a:ln w="9525">
            <a:solidFill>
              <a:srgbClr val="339966"/>
            </a:solidFill>
            <a:miter lim="800000"/>
            <a:headEnd/>
            <a:tailEnd/>
          </a:ln>
          <a:effectLst>
            <a:outerShdw dist="107763" dir="8100000" algn="ctr" rotWithShape="0">
              <a:srgbClr val="808080"/>
            </a:outerShdw>
          </a:effectLst>
        </p:spPr>
        <p:txBody>
          <a:bodyPr wrap="none" anchor="ctr"/>
          <a:lstStyle/>
          <a:p>
            <a:pPr algn="ctr"/>
            <a:r>
              <a:rPr lang="en-US" altLang="en-US" sz="1200" b="1">
                <a:solidFill>
                  <a:srgbClr val="000000"/>
                </a:solidFill>
              </a:rPr>
              <a:t>Respiratory Tract </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0</a:t>
            </a:r>
            <a:endParaRPr lang="en-US" altLang="en-US" sz="2400">
              <a:latin typeface="Times New Roman" panose="02020603050405020304" pitchFamily="18" charset="0"/>
              <a:cs typeface="Times New Roman" panose="02020603050405020304" pitchFamily="18" charset="0"/>
            </a:endParaRPr>
          </a:p>
        </p:txBody>
      </p:sp>
      <p:sp>
        <p:nvSpPr>
          <p:cNvPr id="59404" name="Rectangle 12"/>
          <p:cNvSpPr>
            <a:spLocks noChangeArrowheads="1"/>
          </p:cNvSpPr>
          <p:nvPr/>
        </p:nvSpPr>
        <p:spPr bwMode="auto">
          <a:xfrm>
            <a:off x="5689600" y="5786438"/>
            <a:ext cx="1284288" cy="614362"/>
          </a:xfrm>
          <a:prstGeom prst="rect">
            <a:avLst/>
          </a:prstGeom>
          <a:solidFill>
            <a:srgbClr val="FFFFFF"/>
          </a:solidFill>
          <a:ln w="9525">
            <a:solidFill>
              <a:srgbClr val="000000"/>
            </a:solidFill>
            <a:miter lim="800000"/>
            <a:headEnd/>
            <a:tailEnd/>
          </a:ln>
          <a:effectLst>
            <a:outerShdw dist="107763" dir="8100000" algn="ctr" rotWithShape="0">
              <a:srgbClr val="808080"/>
            </a:outerShdw>
          </a:effectLst>
        </p:spPr>
        <p:txBody>
          <a:bodyPr wrap="none" anchor="ctr"/>
          <a:lstStyle/>
          <a:p>
            <a:pPr algn="ctr"/>
            <a:r>
              <a:rPr lang="en-US" altLang="en-US" sz="1200" b="1">
                <a:solidFill>
                  <a:srgbClr val="000000"/>
                </a:solidFill>
              </a:rPr>
              <a:t>Mouth/Teeth</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0(1)</a:t>
            </a:r>
            <a:endParaRPr lang="en-US" altLang="en-US" sz="2400">
              <a:latin typeface="Times New Roman" panose="02020603050405020304" pitchFamily="18" charset="0"/>
              <a:cs typeface="Times New Roman" panose="02020603050405020304" pitchFamily="18" charset="0"/>
            </a:endParaRPr>
          </a:p>
        </p:txBody>
      </p:sp>
      <p:sp>
        <p:nvSpPr>
          <p:cNvPr id="59405" name="Text Box 13"/>
          <p:cNvSpPr txBox="1">
            <a:spLocks noChangeArrowheads="1"/>
          </p:cNvSpPr>
          <p:nvPr/>
        </p:nvSpPr>
        <p:spPr bwMode="auto">
          <a:xfrm>
            <a:off x="7099300" y="5329238"/>
            <a:ext cx="1638300" cy="547687"/>
          </a:xfrm>
          <a:prstGeom prst="rect">
            <a:avLst/>
          </a:prstGeom>
          <a:solidFill>
            <a:srgbClr val="FFFF00"/>
          </a:solidFill>
          <a:ln w="9525">
            <a:solidFill>
              <a:srgbClr val="339966"/>
            </a:solidFill>
            <a:miter lim="800000"/>
            <a:headEnd/>
            <a:tailEnd/>
          </a:ln>
          <a:effectLst>
            <a:outerShdw dist="107763" dir="8100000" algn="ctr" rotWithShape="0">
              <a:srgbClr val="808080"/>
            </a:outerShdw>
          </a:effectLst>
        </p:spPr>
        <p:txBody>
          <a:bodyPr/>
          <a:lstStyle/>
          <a:p>
            <a:r>
              <a:rPr lang="en-US" altLang="en-US" sz="1200" b="1">
                <a:solidFill>
                  <a:srgbClr val="000000"/>
                </a:solidFill>
              </a:rPr>
              <a:t>Hand/Fingers/Wrist</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2(26)</a:t>
            </a:r>
            <a:endParaRPr lang="en-US" altLang="en-US" sz="2400">
              <a:latin typeface="Times New Roman" panose="02020603050405020304" pitchFamily="18" charset="0"/>
              <a:cs typeface="Times New Roman" panose="02020603050405020304" pitchFamily="18" charset="0"/>
            </a:endParaRPr>
          </a:p>
        </p:txBody>
      </p:sp>
      <p:sp>
        <p:nvSpPr>
          <p:cNvPr id="59406" name="Text Box 14"/>
          <p:cNvSpPr txBox="1">
            <a:spLocks noChangeArrowheads="1"/>
          </p:cNvSpPr>
          <p:nvPr/>
        </p:nvSpPr>
        <p:spPr bwMode="auto">
          <a:xfrm>
            <a:off x="7543800" y="4173538"/>
            <a:ext cx="908050" cy="598487"/>
          </a:xfrm>
          <a:prstGeom prst="rect">
            <a:avLst/>
          </a:prstGeom>
          <a:solidFill>
            <a:srgbClr val="FFFFFF"/>
          </a:solidFill>
          <a:ln w="9525">
            <a:solidFill>
              <a:srgbClr val="339966"/>
            </a:solidFill>
            <a:miter lim="800000"/>
            <a:headEnd/>
            <a:tailEnd/>
          </a:ln>
          <a:effectLst>
            <a:outerShdw dist="107763" dir="8100000" algn="ctr" rotWithShape="0">
              <a:srgbClr val="808080"/>
            </a:outerShdw>
          </a:effectLst>
        </p:spPr>
        <p:txBody>
          <a:bodyPr/>
          <a:lstStyle/>
          <a:p>
            <a:pPr algn="ctr"/>
            <a:r>
              <a:rPr lang="en-US" altLang="en-US" sz="1400" b="1">
                <a:solidFill>
                  <a:srgbClr val="000000"/>
                </a:solidFill>
              </a:rPr>
              <a:t>Groin</a:t>
            </a:r>
          </a:p>
          <a:p>
            <a:pPr algn="ctr"/>
            <a:r>
              <a:rPr lang="en-US" altLang="en-US" sz="2000" b="1">
                <a:solidFill>
                  <a:srgbClr val="000000"/>
                </a:solidFill>
              </a:rPr>
              <a:t>0</a:t>
            </a:r>
            <a:endParaRPr lang="en-US" altLang="en-US" sz="1000">
              <a:latin typeface="Univers 45 Light" pitchFamily="2" charset="0"/>
              <a:cs typeface="Times New Roman" panose="02020603050405020304" pitchFamily="18" charset="0"/>
            </a:endParaRPr>
          </a:p>
          <a:p>
            <a:pPr eaLnBrk="0" hangingPunct="0"/>
            <a:endParaRPr lang="en-US" altLang="en-US" sz="2400">
              <a:latin typeface="Times New Roman" panose="02020603050405020304" pitchFamily="18" charset="0"/>
              <a:cs typeface="Times New Roman" panose="02020603050405020304" pitchFamily="18" charset="0"/>
            </a:endParaRPr>
          </a:p>
        </p:txBody>
      </p:sp>
      <p:sp>
        <p:nvSpPr>
          <p:cNvPr id="59407" name="Rectangle 15"/>
          <p:cNvSpPr>
            <a:spLocks noChangeArrowheads="1"/>
          </p:cNvSpPr>
          <p:nvPr/>
        </p:nvSpPr>
        <p:spPr bwMode="auto">
          <a:xfrm>
            <a:off x="6121400" y="3424238"/>
            <a:ext cx="1384300" cy="628650"/>
          </a:xfrm>
          <a:prstGeom prst="rect">
            <a:avLst/>
          </a:prstGeom>
          <a:solidFill>
            <a:srgbClr val="FFFFFF"/>
          </a:solidFill>
          <a:ln w="9525">
            <a:solidFill>
              <a:srgbClr val="000000"/>
            </a:solidFill>
            <a:miter lim="800000"/>
            <a:headEnd/>
            <a:tailEnd/>
          </a:ln>
          <a:effectLst>
            <a:outerShdw dist="107763" dir="8100000" algn="ctr" rotWithShape="0">
              <a:srgbClr val="808080"/>
            </a:outerShdw>
          </a:effectLst>
        </p:spPr>
        <p:txBody>
          <a:bodyPr wrap="none" anchor="ctr"/>
          <a:lstStyle/>
          <a:p>
            <a:pPr algn="ctr"/>
            <a:r>
              <a:rPr lang="en-US" altLang="en-US" sz="1200" b="1">
                <a:solidFill>
                  <a:srgbClr val="000000"/>
                </a:solidFill>
              </a:rPr>
              <a:t>Torso/Abdomen</a:t>
            </a:r>
          </a:p>
          <a:p>
            <a:pPr algn="ctr"/>
            <a:r>
              <a:rPr lang="en-US" altLang="en-US" sz="2000" b="1">
                <a:solidFill>
                  <a:srgbClr val="000000"/>
                </a:solidFill>
              </a:rPr>
              <a:t>(1)</a:t>
            </a:r>
            <a:endParaRPr lang="en-US" altLang="en-US" sz="2400">
              <a:latin typeface="Times New Roman" panose="02020603050405020304" pitchFamily="18" charset="0"/>
              <a:cs typeface="Times New Roman" panose="02020603050405020304" pitchFamily="18" charset="0"/>
            </a:endParaRPr>
          </a:p>
        </p:txBody>
      </p:sp>
      <p:sp>
        <p:nvSpPr>
          <p:cNvPr id="59408" name="Text Box 16"/>
          <p:cNvSpPr txBox="1">
            <a:spLocks noChangeArrowheads="1"/>
          </p:cNvSpPr>
          <p:nvPr/>
        </p:nvSpPr>
        <p:spPr bwMode="auto">
          <a:xfrm>
            <a:off x="6083300" y="2586038"/>
            <a:ext cx="1444625" cy="585787"/>
          </a:xfrm>
          <a:prstGeom prst="rect">
            <a:avLst/>
          </a:prstGeom>
          <a:solidFill>
            <a:srgbClr val="FFFF00"/>
          </a:solidFill>
          <a:ln w="9525">
            <a:solidFill>
              <a:srgbClr val="339966"/>
            </a:solidFill>
            <a:miter lim="800000"/>
            <a:headEnd/>
            <a:tailEnd/>
          </a:ln>
          <a:effectLst>
            <a:outerShdw dist="107763" dir="8100000" algn="ctr" rotWithShape="0">
              <a:srgbClr val="808080"/>
            </a:outerShdw>
          </a:effectLst>
        </p:spPr>
        <p:txBody>
          <a:bodyPr/>
          <a:lstStyle/>
          <a:p>
            <a:r>
              <a:rPr lang="en-US" altLang="en-US" sz="1200" b="1">
                <a:solidFill>
                  <a:srgbClr val="000000"/>
                </a:solidFill>
              </a:rPr>
              <a:t>Back / Shoulder</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(8)</a:t>
            </a:r>
            <a:endParaRPr lang="en-US" altLang="en-US" sz="2400">
              <a:latin typeface="Times New Roman" panose="02020603050405020304" pitchFamily="18" charset="0"/>
              <a:cs typeface="Times New Roman" panose="02020603050405020304" pitchFamily="18" charset="0"/>
            </a:endParaRPr>
          </a:p>
        </p:txBody>
      </p:sp>
      <p:sp>
        <p:nvSpPr>
          <p:cNvPr id="59409" name="Text Box 17"/>
          <p:cNvSpPr txBox="1">
            <a:spLocks noChangeArrowheads="1"/>
          </p:cNvSpPr>
          <p:nvPr/>
        </p:nvSpPr>
        <p:spPr bwMode="auto">
          <a:xfrm>
            <a:off x="6261100" y="1878013"/>
            <a:ext cx="1250950" cy="560387"/>
          </a:xfrm>
          <a:prstGeom prst="rect">
            <a:avLst/>
          </a:prstGeom>
          <a:solidFill>
            <a:srgbClr val="FFFFFF"/>
          </a:solidFill>
          <a:ln w="9525">
            <a:solidFill>
              <a:srgbClr val="339966"/>
            </a:solidFill>
            <a:miter lim="800000"/>
            <a:headEnd/>
            <a:tailEnd/>
          </a:ln>
          <a:effectLst>
            <a:outerShdw dist="107763" dir="8100000" algn="ctr" rotWithShape="0">
              <a:srgbClr val="808080"/>
            </a:outerShdw>
          </a:effectLst>
        </p:spPr>
        <p:txBody>
          <a:bodyPr/>
          <a:lstStyle/>
          <a:p>
            <a:pPr algn="ctr"/>
            <a:r>
              <a:rPr lang="en-US" altLang="en-US" sz="1200" b="1">
                <a:solidFill>
                  <a:srgbClr val="000000"/>
                </a:solidFill>
              </a:rPr>
              <a:t>Neck</a:t>
            </a:r>
          </a:p>
          <a:p>
            <a:pPr algn="ctr" eaLnBrk="0" hangingPunct="0"/>
            <a:r>
              <a:rPr lang="en-US" altLang="en-US" sz="2000" b="1">
                <a:solidFill>
                  <a:srgbClr val="000000"/>
                </a:solidFill>
              </a:rPr>
              <a:t>0</a:t>
            </a:r>
            <a:endParaRPr lang="en-US" altLang="en-US" sz="2400">
              <a:latin typeface="Times New Roman" panose="02020603050405020304" pitchFamily="18" charset="0"/>
              <a:cs typeface="Times New Roman" panose="02020603050405020304" pitchFamily="18" charset="0"/>
            </a:endParaRPr>
          </a:p>
        </p:txBody>
      </p:sp>
      <p:sp>
        <p:nvSpPr>
          <p:cNvPr id="59410" name="Text Box 18"/>
          <p:cNvSpPr txBox="1">
            <a:spLocks noChangeArrowheads="1"/>
          </p:cNvSpPr>
          <p:nvPr/>
        </p:nvSpPr>
        <p:spPr bwMode="auto">
          <a:xfrm>
            <a:off x="5537200" y="1169988"/>
            <a:ext cx="1155700" cy="546100"/>
          </a:xfrm>
          <a:prstGeom prst="rect">
            <a:avLst/>
          </a:prstGeom>
          <a:solidFill>
            <a:srgbClr val="FFFFFF"/>
          </a:solidFill>
          <a:ln w="9525">
            <a:solidFill>
              <a:srgbClr val="339966"/>
            </a:solidFill>
            <a:miter lim="800000"/>
            <a:headEnd/>
            <a:tailEnd/>
          </a:ln>
          <a:effectLst>
            <a:outerShdw dist="107763" dir="8100000" algn="ctr" rotWithShape="0">
              <a:srgbClr val="808080"/>
            </a:outerShdw>
          </a:effectLst>
        </p:spPr>
        <p:txBody>
          <a:bodyPr/>
          <a:lstStyle/>
          <a:p>
            <a:r>
              <a:rPr lang="en-US" altLang="en-US" sz="1200" b="1">
                <a:solidFill>
                  <a:srgbClr val="000000"/>
                </a:solidFill>
              </a:rPr>
              <a:t>Head/ Face</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1(5)</a:t>
            </a:r>
            <a:endParaRPr lang="en-US" altLang="en-US" sz="1000">
              <a:latin typeface="Univers 45 Light" pitchFamily="2" charset="0"/>
              <a:cs typeface="Times New Roman" panose="02020603050405020304" pitchFamily="18" charset="0"/>
            </a:endParaRPr>
          </a:p>
          <a:p>
            <a:pPr eaLnBrk="0" hangingPunct="0"/>
            <a:endParaRPr lang="en-US" altLang="en-US" sz="2400">
              <a:latin typeface="Times New Roman" panose="02020603050405020304" pitchFamily="18" charset="0"/>
              <a:cs typeface="Times New Roman" panose="02020603050405020304" pitchFamily="18" charset="0"/>
            </a:endParaRPr>
          </a:p>
        </p:txBody>
      </p:sp>
      <p:sp>
        <p:nvSpPr>
          <p:cNvPr id="59411" name="Line 19"/>
          <p:cNvSpPr>
            <a:spLocks noChangeShapeType="1"/>
          </p:cNvSpPr>
          <p:nvPr/>
        </p:nvSpPr>
        <p:spPr bwMode="auto">
          <a:xfrm flipH="1">
            <a:off x="2146300" y="5257800"/>
            <a:ext cx="1130300" cy="84138"/>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412" name="Line 20"/>
          <p:cNvSpPr>
            <a:spLocks noChangeShapeType="1"/>
          </p:cNvSpPr>
          <p:nvPr/>
        </p:nvSpPr>
        <p:spPr bwMode="auto">
          <a:xfrm flipH="1" flipV="1">
            <a:off x="1905000" y="3352800"/>
            <a:ext cx="1714500" cy="304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413" name="Line 21"/>
          <p:cNvSpPr>
            <a:spLocks noChangeShapeType="1"/>
          </p:cNvSpPr>
          <p:nvPr/>
        </p:nvSpPr>
        <p:spPr bwMode="auto">
          <a:xfrm flipH="1" flipV="1">
            <a:off x="1701800" y="2344738"/>
            <a:ext cx="1803400" cy="39846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414" name="Line 22"/>
          <p:cNvSpPr>
            <a:spLocks noChangeShapeType="1"/>
          </p:cNvSpPr>
          <p:nvPr/>
        </p:nvSpPr>
        <p:spPr bwMode="auto">
          <a:xfrm flipH="1" flipV="1">
            <a:off x="2184400" y="1814513"/>
            <a:ext cx="1625600" cy="5476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415" name="Line 23"/>
          <p:cNvSpPr>
            <a:spLocks noChangeShapeType="1"/>
          </p:cNvSpPr>
          <p:nvPr/>
        </p:nvSpPr>
        <p:spPr bwMode="auto">
          <a:xfrm flipV="1">
            <a:off x="4343400" y="1643063"/>
            <a:ext cx="1117600" cy="49053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416" name="Line 24"/>
          <p:cNvSpPr>
            <a:spLocks noChangeShapeType="1"/>
          </p:cNvSpPr>
          <p:nvPr/>
        </p:nvSpPr>
        <p:spPr bwMode="auto">
          <a:xfrm flipH="1" flipV="1">
            <a:off x="4267200" y="3657600"/>
            <a:ext cx="1828800" cy="127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417" name="Line 25"/>
          <p:cNvSpPr>
            <a:spLocks noChangeShapeType="1"/>
          </p:cNvSpPr>
          <p:nvPr/>
        </p:nvSpPr>
        <p:spPr bwMode="auto">
          <a:xfrm>
            <a:off x="3962400" y="3962400"/>
            <a:ext cx="3568700" cy="533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418" name="Line 26"/>
          <p:cNvSpPr>
            <a:spLocks noChangeShapeType="1"/>
          </p:cNvSpPr>
          <p:nvPr/>
        </p:nvSpPr>
        <p:spPr bwMode="auto">
          <a:xfrm>
            <a:off x="3962400" y="3352800"/>
            <a:ext cx="2451100" cy="2209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419" name="Line 27"/>
          <p:cNvSpPr>
            <a:spLocks noChangeShapeType="1"/>
          </p:cNvSpPr>
          <p:nvPr/>
        </p:nvSpPr>
        <p:spPr bwMode="auto">
          <a:xfrm flipH="1">
            <a:off x="4762500" y="2205038"/>
            <a:ext cx="1435100" cy="15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20" name="Line 28"/>
          <p:cNvSpPr>
            <a:spLocks noChangeShapeType="1"/>
          </p:cNvSpPr>
          <p:nvPr/>
        </p:nvSpPr>
        <p:spPr bwMode="auto">
          <a:xfrm flipH="1" flipV="1">
            <a:off x="4660900" y="2687638"/>
            <a:ext cx="1320800" cy="241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21" name="Line 29"/>
          <p:cNvSpPr>
            <a:spLocks noChangeShapeType="1"/>
          </p:cNvSpPr>
          <p:nvPr/>
        </p:nvSpPr>
        <p:spPr bwMode="auto">
          <a:xfrm flipH="1" flipV="1">
            <a:off x="1600200" y="4191000"/>
            <a:ext cx="1828800" cy="152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22" name="Rectangle 30"/>
          <p:cNvSpPr>
            <a:spLocks noChangeArrowheads="1"/>
          </p:cNvSpPr>
          <p:nvPr/>
        </p:nvSpPr>
        <p:spPr bwMode="auto">
          <a:xfrm>
            <a:off x="3733800" y="1219200"/>
            <a:ext cx="1108075" cy="538163"/>
          </a:xfrm>
          <a:prstGeom prst="rect">
            <a:avLst/>
          </a:prstGeom>
          <a:solidFill>
            <a:srgbClr val="FFFFFF"/>
          </a:solidFill>
          <a:ln w="9525">
            <a:solidFill>
              <a:srgbClr val="000000"/>
            </a:solidFill>
            <a:miter lim="800000"/>
            <a:headEnd/>
            <a:tailEnd/>
          </a:ln>
          <a:effectLst>
            <a:outerShdw dist="107763" dir="8100000" algn="ctr" rotWithShape="0">
              <a:srgbClr val="808080"/>
            </a:outerShdw>
          </a:effectLst>
        </p:spPr>
        <p:txBody>
          <a:bodyPr wrap="none" anchor="ctr"/>
          <a:lstStyle/>
          <a:p>
            <a:pPr algn="ctr"/>
            <a:r>
              <a:rPr lang="en-US" altLang="en-US" sz="1200" b="1">
                <a:solidFill>
                  <a:srgbClr val="000000"/>
                </a:solidFill>
              </a:rPr>
              <a:t>Chest</a:t>
            </a:r>
            <a:endParaRPr lang="en-US" altLang="en-US" sz="1000">
              <a:latin typeface="Univers 45 Light" pitchFamily="2" charset="0"/>
              <a:cs typeface="Times New Roman" panose="02020603050405020304" pitchFamily="18" charset="0"/>
            </a:endParaRPr>
          </a:p>
          <a:p>
            <a:pPr algn="ctr" eaLnBrk="0" hangingPunct="0"/>
            <a:r>
              <a:rPr lang="en-US" altLang="en-US" sz="2000" b="1">
                <a:solidFill>
                  <a:srgbClr val="000000"/>
                </a:solidFill>
              </a:rPr>
              <a:t>0</a:t>
            </a:r>
            <a:endParaRPr lang="en-US" altLang="en-US" sz="2400">
              <a:latin typeface="Times New Roman" panose="02020603050405020304" pitchFamily="18" charset="0"/>
              <a:cs typeface="Times New Roman" panose="02020603050405020304" pitchFamily="18" charset="0"/>
            </a:endParaRPr>
          </a:p>
        </p:txBody>
      </p:sp>
      <p:sp>
        <p:nvSpPr>
          <p:cNvPr id="59423" name="Rectangle 31"/>
          <p:cNvSpPr>
            <a:spLocks noChangeArrowheads="1"/>
          </p:cNvSpPr>
          <p:nvPr/>
        </p:nvSpPr>
        <p:spPr bwMode="auto">
          <a:xfrm>
            <a:off x="0" y="203200"/>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3600" b="1">
                <a:solidFill>
                  <a:schemeClr val="bg1"/>
                </a:solidFill>
                <a:latin typeface="Univers 45 Light" pitchFamily="2" charset="0"/>
                <a:cs typeface="Times New Roman" panose="02020603050405020304" pitchFamily="18" charset="0"/>
              </a:rPr>
              <a:t> Injury?</a:t>
            </a:r>
          </a:p>
        </p:txBody>
      </p:sp>
      <p:sp>
        <p:nvSpPr>
          <p:cNvPr id="59424" name="Rectangle 32"/>
          <p:cNvSpPr>
            <a:spLocks noChangeArrowheads="1"/>
          </p:cNvSpPr>
          <p:nvPr/>
        </p:nvSpPr>
        <p:spPr bwMode="auto">
          <a:xfrm>
            <a:off x="0" y="0"/>
            <a:ext cx="9144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00">
                <a:latin typeface="Times New Roman" panose="02020603050405020304" pitchFamily="18" charset="0"/>
                <a:cs typeface="Times New Roman" panose="02020603050405020304" pitchFamily="18" charset="0"/>
              </a:rPr>
              <a:t> </a:t>
            </a:r>
          </a:p>
          <a:p>
            <a:pPr eaLnBrk="0" hangingPunct="0"/>
            <a:endParaRPr lang="en-US" altLang="en-US" sz="2400">
              <a:latin typeface="Times New Roman" panose="02020603050405020304" pitchFamily="18" charset="0"/>
              <a:cs typeface="Times New Roman" panose="02020603050405020304" pitchFamily="18" charset="0"/>
            </a:endParaRPr>
          </a:p>
        </p:txBody>
      </p:sp>
      <p:sp>
        <p:nvSpPr>
          <p:cNvPr id="59430" name="Text Box 38"/>
          <p:cNvSpPr txBox="1">
            <a:spLocks noChangeArrowheads="1"/>
          </p:cNvSpPr>
          <p:nvPr/>
        </p:nvSpPr>
        <p:spPr bwMode="auto">
          <a:xfrm>
            <a:off x="7539038" y="25828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31" name="Text Box 39"/>
          <p:cNvSpPr txBox="1">
            <a:spLocks noChangeArrowheads="1"/>
          </p:cNvSpPr>
          <p:nvPr/>
        </p:nvSpPr>
        <p:spPr bwMode="auto">
          <a:xfrm>
            <a:off x="7539038" y="28114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32" name="Text Box 40"/>
          <p:cNvSpPr txBox="1">
            <a:spLocks noChangeArrowheads="1"/>
          </p:cNvSpPr>
          <p:nvPr/>
        </p:nvSpPr>
        <p:spPr bwMode="auto">
          <a:xfrm>
            <a:off x="8716963" y="53895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33" name="Text Box 41"/>
          <p:cNvSpPr txBox="1">
            <a:spLocks noChangeArrowheads="1"/>
          </p:cNvSpPr>
          <p:nvPr/>
        </p:nvSpPr>
        <p:spPr bwMode="auto">
          <a:xfrm>
            <a:off x="8716963" y="55800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34" name="Text Box 42"/>
          <p:cNvSpPr txBox="1">
            <a:spLocks noChangeArrowheads="1"/>
          </p:cNvSpPr>
          <p:nvPr/>
        </p:nvSpPr>
        <p:spPr bwMode="auto">
          <a:xfrm>
            <a:off x="1592263" y="39036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35" name="Text Box 43"/>
          <p:cNvSpPr txBox="1">
            <a:spLocks noChangeArrowheads="1"/>
          </p:cNvSpPr>
          <p:nvPr/>
        </p:nvSpPr>
        <p:spPr bwMode="auto">
          <a:xfrm>
            <a:off x="8716963" y="57832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38" name="Rectangle 46"/>
          <p:cNvSpPr>
            <a:spLocks noChangeArrowheads="1"/>
          </p:cNvSpPr>
          <p:nvPr/>
        </p:nvSpPr>
        <p:spPr bwMode="auto">
          <a:xfrm>
            <a:off x="7099300" y="954088"/>
            <a:ext cx="20907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latin typeface="Times New Roman" panose="02020603050405020304" pitchFamily="18" charset="0"/>
                <a:cs typeface="Times New Roman" panose="02020603050405020304" pitchFamily="18" charset="0"/>
              </a:rPr>
              <a:t>( ) Cumulative figures</a:t>
            </a:r>
          </a:p>
        </p:txBody>
      </p:sp>
      <p:sp>
        <p:nvSpPr>
          <p:cNvPr id="59439" name="Text Box 47"/>
          <p:cNvSpPr txBox="1">
            <a:spLocks noChangeArrowheads="1"/>
          </p:cNvSpPr>
          <p:nvPr/>
        </p:nvSpPr>
        <p:spPr bwMode="auto">
          <a:xfrm>
            <a:off x="7700963" y="5910263"/>
            <a:ext cx="427037" cy="1778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DAFWC</a:t>
            </a:r>
          </a:p>
        </p:txBody>
      </p:sp>
      <p:sp>
        <p:nvSpPr>
          <p:cNvPr id="59440" name="Text Box 48"/>
          <p:cNvSpPr txBox="1">
            <a:spLocks noChangeArrowheads="1"/>
          </p:cNvSpPr>
          <p:nvPr/>
        </p:nvSpPr>
        <p:spPr bwMode="auto">
          <a:xfrm>
            <a:off x="8716963" y="59864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41" name="Text Box 49"/>
          <p:cNvSpPr txBox="1">
            <a:spLocks noChangeArrowheads="1"/>
          </p:cNvSpPr>
          <p:nvPr/>
        </p:nvSpPr>
        <p:spPr bwMode="auto">
          <a:xfrm>
            <a:off x="8716963" y="61769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42" name="Text Box 50"/>
          <p:cNvSpPr txBox="1">
            <a:spLocks noChangeArrowheads="1"/>
          </p:cNvSpPr>
          <p:nvPr/>
        </p:nvSpPr>
        <p:spPr bwMode="auto">
          <a:xfrm>
            <a:off x="7539038" y="30146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43" name="Text Box 51"/>
          <p:cNvSpPr txBox="1">
            <a:spLocks noChangeArrowheads="1"/>
          </p:cNvSpPr>
          <p:nvPr/>
        </p:nvSpPr>
        <p:spPr bwMode="auto">
          <a:xfrm>
            <a:off x="8716963" y="63674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44" name="Text Box 52"/>
          <p:cNvSpPr txBox="1">
            <a:spLocks noChangeArrowheads="1"/>
          </p:cNvSpPr>
          <p:nvPr/>
        </p:nvSpPr>
        <p:spPr bwMode="auto">
          <a:xfrm>
            <a:off x="7700963" y="6113463"/>
            <a:ext cx="427037" cy="1778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DAFWC</a:t>
            </a:r>
          </a:p>
        </p:txBody>
      </p:sp>
      <p:sp>
        <p:nvSpPr>
          <p:cNvPr id="59445" name="Text Box 53"/>
          <p:cNvSpPr txBox="1">
            <a:spLocks noChangeArrowheads="1"/>
          </p:cNvSpPr>
          <p:nvPr/>
        </p:nvSpPr>
        <p:spPr bwMode="auto">
          <a:xfrm>
            <a:off x="157163" y="20748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
        <p:nvSpPr>
          <p:cNvPr id="59446" name="Text Box 54"/>
          <p:cNvSpPr txBox="1">
            <a:spLocks noChangeArrowheads="1"/>
          </p:cNvSpPr>
          <p:nvPr/>
        </p:nvSpPr>
        <p:spPr bwMode="auto">
          <a:xfrm>
            <a:off x="8716963" y="6557963"/>
            <a:ext cx="427037" cy="1778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500">
                <a:latin typeface="Univers 45 Light" pitchFamily="2" charset="0"/>
                <a:cs typeface="Times New Roman" panose="02020603050405020304" pitchFamily="18" charset="0"/>
              </a:rPr>
              <a:t>REC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20700" y="296863"/>
            <a:ext cx="7772400" cy="439737"/>
          </a:xfrm>
        </p:spPr>
        <p:txBody>
          <a:bodyPr/>
          <a:lstStyle/>
          <a:p>
            <a:r>
              <a:rPr lang="en-US" altLang="en-US" b="1"/>
              <a:t>Who?</a:t>
            </a:r>
          </a:p>
        </p:txBody>
      </p:sp>
      <p:sp>
        <p:nvSpPr>
          <p:cNvPr id="17411" name="Rectangle 3"/>
          <p:cNvSpPr>
            <a:spLocks noGrp="1" noChangeArrowheads="1"/>
          </p:cNvSpPr>
          <p:nvPr>
            <p:ph type="body" idx="1"/>
          </p:nvPr>
        </p:nvSpPr>
        <p:spPr>
          <a:xfrm>
            <a:off x="114300" y="2235200"/>
            <a:ext cx="4978400" cy="2719388"/>
          </a:xfrm>
        </p:spPr>
        <p:txBody>
          <a:bodyPr/>
          <a:lstStyle/>
          <a:p>
            <a:pPr>
              <a:buFontTx/>
              <a:buNone/>
            </a:pPr>
            <a:r>
              <a:rPr lang="en-US" altLang="en-US" sz="2800" b="1"/>
              <a:t>Where?</a:t>
            </a:r>
          </a:p>
          <a:p>
            <a:pPr>
              <a:buFontTx/>
              <a:buChar char="–"/>
            </a:pPr>
            <a:r>
              <a:rPr lang="en-US" altLang="en-US" sz="2400" b="1"/>
              <a:t>6 Developments PU 		</a:t>
            </a:r>
            <a:r>
              <a:rPr lang="en-US" altLang="en-US" sz="2400"/>
              <a:t>4%</a:t>
            </a:r>
          </a:p>
          <a:p>
            <a:pPr>
              <a:buFontTx/>
              <a:buChar char="–"/>
            </a:pPr>
            <a:r>
              <a:rPr lang="en-US" altLang="en-US" sz="2400" b="1"/>
              <a:t>37 Production PU		</a:t>
            </a:r>
            <a:r>
              <a:rPr lang="en-US" altLang="en-US" sz="2400"/>
              <a:t>34%</a:t>
            </a:r>
          </a:p>
          <a:p>
            <a:pPr>
              <a:buFontTx/>
              <a:buChar char="–"/>
            </a:pPr>
            <a:r>
              <a:rPr lang="en-US" altLang="en-US" sz="2400" b="1"/>
              <a:t>6 CEO/COO			</a:t>
            </a:r>
            <a:r>
              <a:rPr lang="en-US" altLang="en-US" sz="2400"/>
              <a:t>21%</a:t>
            </a:r>
          </a:p>
          <a:p>
            <a:pPr>
              <a:buFontTx/>
              <a:buChar char="–"/>
            </a:pPr>
            <a:r>
              <a:rPr lang="en-US" altLang="en-US" sz="2400" b="1"/>
              <a:t>4 Infrastructure		</a:t>
            </a:r>
            <a:r>
              <a:rPr lang="en-US" altLang="en-US" sz="2400"/>
              <a:t>36%</a:t>
            </a:r>
          </a:p>
          <a:p>
            <a:pPr>
              <a:buFontTx/>
              <a:buChar char="–"/>
            </a:pPr>
            <a:r>
              <a:rPr lang="en-US" altLang="en-US" sz="2400" b="1"/>
              <a:t>1 Exploration			</a:t>
            </a:r>
            <a:r>
              <a:rPr lang="en-US" altLang="en-US" sz="2400"/>
              <a:t>2%</a:t>
            </a:r>
          </a:p>
          <a:p>
            <a:pPr>
              <a:buFontTx/>
              <a:buChar char="–"/>
            </a:pPr>
            <a:r>
              <a:rPr lang="en-US" altLang="en-US" sz="2400" b="1"/>
              <a:t>1</a:t>
            </a:r>
            <a:r>
              <a:rPr lang="en-US" altLang="en-US" sz="2800" b="1"/>
              <a:t> Marketing Development	</a:t>
            </a:r>
            <a:r>
              <a:rPr lang="en-US" altLang="en-US" sz="2800"/>
              <a:t>3%</a:t>
            </a:r>
          </a:p>
        </p:txBody>
      </p:sp>
      <p:sp>
        <p:nvSpPr>
          <p:cNvPr id="17412" name="Rectangle 4"/>
          <p:cNvSpPr>
            <a:spLocks noChangeArrowheads="1"/>
          </p:cNvSpPr>
          <p:nvPr/>
        </p:nvSpPr>
        <p:spPr bwMode="auto">
          <a:xfrm>
            <a:off x="4648200" y="2933700"/>
            <a:ext cx="4495800" cy="284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228600" bIns="0"/>
          <a:lstStyle>
            <a:lvl1pPr marL="342900" indent="-342900">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0" hangingPunct="0">
              <a:lnSpc>
                <a:spcPct val="90000"/>
              </a:lnSpc>
              <a:spcAft>
                <a:spcPct val="40000"/>
              </a:spcAft>
              <a:buFontTx/>
              <a:buChar char="•"/>
            </a:pPr>
            <a:endParaRPr lang="en-US" altLang="en-US" sz="2000" b="1"/>
          </a:p>
          <a:p>
            <a:pPr lvl="1" eaLnBrk="0" hangingPunct="0">
              <a:lnSpc>
                <a:spcPct val="90000"/>
              </a:lnSpc>
              <a:spcAft>
                <a:spcPct val="40000"/>
              </a:spcAft>
              <a:buFontTx/>
              <a:buChar char="–"/>
            </a:pPr>
            <a:r>
              <a:rPr lang="en-US" altLang="en-US" sz="2000" b="1"/>
              <a:t>8 My Company</a:t>
            </a:r>
          </a:p>
          <a:p>
            <a:pPr lvl="1" eaLnBrk="0" hangingPunct="0">
              <a:lnSpc>
                <a:spcPct val="90000"/>
              </a:lnSpc>
              <a:spcAft>
                <a:spcPct val="40000"/>
              </a:spcAft>
              <a:buFontTx/>
              <a:buChar char="–"/>
            </a:pPr>
            <a:r>
              <a:rPr lang="en-US" altLang="en-US" sz="2000" b="1"/>
              <a:t>8 Contractor A </a:t>
            </a:r>
          </a:p>
          <a:p>
            <a:pPr lvl="1" eaLnBrk="0" hangingPunct="0">
              <a:lnSpc>
                <a:spcPct val="90000"/>
              </a:lnSpc>
              <a:spcAft>
                <a:spcPct val="40000"/>
              </a:spcAft>
              <a:buFontTx/>
              <a:buChar char="–"/>
            </a:pPr>
            <a:r>
              <a:rPr lang="en-US" altLang="en-US" sz="2000" b="1"/>
              <a:t>7 Contractor B</a:t>
            </a:r>
          </a:p>
          <a:p>
            <a:pPr lvl="1" eaLnBrk="0" hangingPunct="0">
              <a:lnSpc>
                <a:spcPct val="90000"/>
              </a:lnSpc>
              <a:spcAft>
                <a:spcPct val="40000"/>
              </a:spcAft>
              <a:buFontTx/>
              <a:buChar char="–"/>
            </a:pPr>
            <a:r>
              <a:rPr lang="en-US" altLang="en-US" sz="2000" b="1"/>
              <a:t>4 Contractor C</a:t>
            </a:r>
          </a:p>
          <a:p>
            <a:pPr lvl="1" eaLnBrk="0" hangingPunct="0">
              <a:lnSpc>
                <a:spcPct val="90000"/>
              </a:lnSpc>
              <a:spcAft>
                <a:spcPct val="40000"/>
              </a:spcAft>
              <a:buFontTx/>
              <a:buChar char="–"/>
            </a:pPr>
            <a:r>
              <a:rPr lang="en-US" altLang="en-US" sz="2000" b="1"/>
              <a:t>3 Contractor D </a:t>
            </a:r>
          </a:p>
          <a:p>
            <a:pPr lvl="1" eaLnBrk="0" hangingPunct="0">
              <a:lnSpc>
                <a:spcPct val="90000"/>
              </a:lnSpc>
              <a:spcAft>
                <a:spcPct val="40000"/>
              </a:spcAft>
              <a:buFontTx/>
              <a:buChar char="–"/>
            </a:pPr>
            <a:r>
              <a:rPr lang="en-US" altLang="en-US" sz="2000" b="1"/>
              <a:t>3 Contractor E</a:t>
            </a:r>
          </a:p>
        </p:txBody>
      </p:sp>
      <p:sp>
        <p:nvSpPr>
          <p:cNvPr id="17413" name="Rectangle 5"/>
          <p:cNvSpPr>
            <a:spLocks noChangeArrowheads="1"/>
          </p:cNvSpPr>
          <p:nvPr/>
        </p:nvSpPr>
        <p:spPr bwMode="auto">
          <a:xfrm>
            <a:off x="4648200" y="2197100"/>
            <a:ext cx="5232400" cy="90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nSpc>
                <a:spcPct val="90000"/>
              </a:lnSpc>
              <a:spcBef>
                <a:spcPct val="50000"/>
              </a:spcBef>
            </a:pPr>
            <a:r>
              <a:rPr lang="en-US" altLang="en-US" sz="2800" b="1"/>
              <a:t>Who?</a:t>
            </a:r>
          </a:p>
          <a:p>
            <a:pPr>
              <a:lnSpc>
                <a:spcPct val="90000"/>
              </a:lnSpc>
              <a:spcBef>
                <a:spcPct val="50000"/>
              </a:spcBef>
            </a:pPr>
            <a:r>
              <a:rPr lang="en-US" altLang="en-US" sz="2000" b="1"/>
              <a:t>(52 were Contractors,  8 MC employees)</a:t>
            </a:r>
          </a:p>
        </p:txBody>
      </p:sp>
      <p:sp>
        <p:nvSpPr>
          <p:cNvPr id="17414" name="Rectangle 6"/>
          <p:cNvSpPr>
            <a:spLocks noChangeArrowheads="1"/>
          </p:cNvSpPr>
          <p:nvPr/>
        </p:nvSpPr>
        <p:spPr bwMode="auto">
          <a:xfrm>
            <a:off x="755650" y="998538"/>
            <a:ext cx="7008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Aft>
                <a:spcPct val="40000"/>
              </a:spcAft>
            </a:pPr>
            <a:r>
              <a:rPr lang="en-US" altLang="en-US" sz="2400" b="1">
                <a:latin typeface="Univers 45 Light" pitchFamily="2" charset="0"/>
                <a:cs typeface="Times New Roman" panose="02020603050405020304" pitchFamily="18" charset="0"/>
              </a:rPr>
              <a:t>60 people hurt from January – September 2004</a:t>
            </a:r>
          </a:p>
        </p:txBody>
      </p:sp>
      <p:sp>
        <p:nvSpPr>
          <p:cNvPr id="17416" name="Text Box 8"/>
          <p:cNvSpPr txBox="1">
            <a:spLocks noChangeArrowheads="1"/>
          </p:cNvSpPr>
          <p:nvPr/>
        </p:nvSpPr>
        <p:spPr bwMode="auto">
          <a:xfrm>
            <a:off x="3200400" y="2273300"/>
            <a:ext cx="1511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spAutoFit/>
          </a:bodyPr>
          <a:lstStyle/>
          <a:p>
            <a:pPr eaLnBrk="0" hangingPunct="0">
              <a:spcBef>
                <a:spcPct val="50000"/>
              </a:spcBef>
            </a:pPr>
            <a:r>
              <a:rPr lang="en-US" altLang="en-US" sz="2000">
                <a:latin typeface="Times New Roman" panose="02020603050405020304" pitchFamily="18" charset="0"/>
                <a:cs typeface="Times New Roman" panose="02020603050405020304" pitchFamily="18" charset="0"/>
              </a:rPr>
              <a:t>Man-hours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ext Box 4"/>
          <p:cNvSpPr txBox="1">
            <a:spLocks noChangeArrowheads="1"/>
          </p:cNvSpPr>
          <p:nvPr/>
        </p:nvSpPr>
        <p:spPr bwMode="auto">
          <a:xfrm>
            <a:off x="254000" y="165100"/>
            <a:ext cx="5543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a:solidFill>
                  <a:schemeClr val="bg1"/>
                </a:solidFill>
                <a:latin typeface="Univers 45 Light" pitchFamily="2" charset="0"/>
                <a:cs typeface="Times New Roman" panose="02020603050405020304" pitchFamily="18" charset="0"/>
              </a:rPr>
              <a:t>Possible Incident Causes</a:t>
            </a:r>
          </a:p>
        </p:txBody>
      </p:sp>
      <p:sp>
        <p:nvSpPr>
          <p:cNvPr id="1043" name="Rectangle 19"/>
          <p:cNvSpPr>
            <a:spLocks noChangeArrowheads="1"/>
          </p:cNvSpPr>
          <p:nvPr/>
        </p:nvSpPr>
        <p:spPr bwMode="auto">
          <a:xfrm>
            <a:off x="177800" y="1068388"/>
            <a:ext cx="32035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latin typeface="Times New Roman" panose="02020603050405020304" pitchFamily="18" charset="0"/>
                <a:cs typeface="Times New Roman" panose="02020603050405020304" pitchFamily="18" charset="0"/>
              </a:rPr>
              <a:t>PARETO PIE CHART</a:t>
            </a:r>
          </a:p>
          <a:p>
            <a:r>
              <a:rPr lang="en-US" altLang="en-US" sz="1600" b="1">
                <a:latin typeface="Times New Roman" panose="02020603050405020304" pitchFamily="18" charset="0"/>
                <a:cs typeface="Times New Roman" panose="02020603050405020304" pitchFamily="18" charset="0"/>
              </a:rPr>
              <a:t>POSSIBLE IMMEDIATE CAUSE</a:t>
            </a:r>
          </a:p>
        </p:txBody>
      </p:sp>
      <p:sp>
        <p:nvSpPr>
          <p:cNvPr id="1045" name="Rectangle 21"/>
          <p:cNvSpPr>
            <a:spLocks noChangeArrowheads="1"/>
          </p:cNvSpPr>
          <p:nvPr/>
        </p:nvSpPr>
        <p:spPr bwMode="auto">
          <a:xfrm>
            <a:off x="5740400" y="1042988"/>
            <a:ext cx="3057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latin typeface="Times New Roman" panose="02020603050405020304" pitchFamily="18" charset="0"/>
                <a:cs typeface="Times New Roman" panose="02020603050405020304" pitchFamily="18" charset="0"/>
              </a:rPr>
              <a:t>PARETO DOUGHNUT CHART</a:t>
            </a:r>
          </a:p>
          <a:p>
            <a:r>
              <a:rPr lang="en-US" altLang="en-US" sz="1600" b="1">
                <a:latin typeface="Times New Roman" panose="02020603050405020304" pitchFamily="18" charset="0"/>
                <a:cs typeface="Times New Roman" panose="02020603050405020304" pitchFamily="18" charset="0"/>
              </a:rPr>
              <a:t>POSSIBLE SYSTEM CAUSE</a:t>
            </a:r>
          </a:p>
        </p:txBody>
      </p:sp>
      <p:graphicFrame>
        <p:nvGraphicFramePr>
          <p:cNvPr id="2" name="Object 43"/>
          <p:cNvGraphicFramePr>
            <a:graphicFrameLocks noChangeAspect="1"/>
          </p:cNvGraphicFramePr>
          <p:nvPr/>
        </p:nvGraphicFramePr>
        <p:xfrm>
          <a:off x="3733800" y="1943100"/>
          <a:ext cx="5575300"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Object 44"/>
          <p:cNvGraphicFramePr>
            <a:graphicFrameLocks noChangeAspect="1"/>
          </p:cNvGraphicFramePr>
          <p:nvPr/>
        </p:nvGraphicFramePr>
        <p:xfrm>
          <a:off x="-825500" y="1460500"/>
          <a:ext cx="6756400" cy="5232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Box 2"/>
          <p:cNvSpPr txBox="1">
            <a:spLocks noChangeArrowheads="1"/>
          </p:cNvSpPr>
          <p:nvPr/>
        </p:nvSpPr>
        <p:spPr bwMode="auto">
          <a:xfrm>
            <a:off x="593725" y="219075"/>
            <a:ext cx="46101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STOP Deviations 2003 - 2004</a:t>
            </a:r>
          </a:p>
        </p:txBody>
      </p:sp>
      <p:graphicFrame>
        <p:nvGraphicFramePr>
          <p:cNvPr id="2" name="Object 6"/>
          <p:cNvGraphicFramePr>
            <a:graphicFrameLocks noChangeAspect="1"/>
          </p:cNvGraphicFramePr>
          <p:nvPr/>
        </p:nvGraphicFramePr>
        <p:xfrm>
          <a:off x="241300" y="1103313"/>
          <a:ext cx="8331200" cy="55260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nvGraphicFramePr>
        <p:xfrm>
          <a:off x="241300" y="1103313"/>
          <a:ext cx="8331200" cy="5526087"/>
        </p:xfrm>
        <a:graphic>
          <a:graphicData uri="http://schemas.openxmlformats.org/drawingml/2006/chart">
            <c:chart xmlns:c="http://schemas.openxmlformats.org/drawingml/2006/chart" xmlns:r="http://schemas.openxmlformats.org/officeDocument/2006/relationships" r:id="rId2"/>
          </a:graphicData>
        </a:graphic>
      </p:graphicFrame>
      <p:sp>
        <p:nvSpPr>
          <p:cNvPr id="136196" name="Text Box 4"/>
          <p:cNvSpPr txBox="1">
            <a:spLocks noChangeArrowheads="1"/>
          </p:cNvSpPr>
          <p:nvPr/>
        </p:nvSpPr>
        <p:spPr bwMode="auto">
          <a:xfrm>
            <a:off x="3111500" y="622300"/>
            <a:ext cx="4038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a:spAutoFit/>
          </a:bodyPr>
          <a:lstStyle/>
          <a:p>
            <a:pPr eaLnBrk="0" hangingPunct="0">
              <a:spcBef>
                <a:spcPct val="50000"/>
              </a:spcBef>
            </a:pPr>
            <a:r>
              <a:rPr lang="en-US" altLang="en-US" sz="2000" b="1">
                <a:solidFill>
                  <a:schemeClr val="bg1"/>
                </a:solidFill>
                <a:latin typeface="Times New Roman" panose="02020603050405020304" pitchFamily="18" charset="0"/>
                <a:cs typeface="Times New Roman" panose="02020603050405020304" pitchFamily="18" charset="0"/>
              </a:rPr>
              <a:t>Procedures And Housekeeping</a:t>
            </a:r>
          </a:p>
        </p:txBody>
      </p:sp>
      <p:sp>
        <p:nvSpPr>
          <p:cNvPr id="136197" name="Text Box 5"/>
          <p:cNvSpPr txBox="1">
            <a:spLocks noChangeArrowheads="1"/>
          </p:cNvSpPr>
          <p:nvPr/>
        </p:nvSpPr>
        <p:spPr bwMode="auto">
          <a:xfrm>
            <a:off x="593725" y="219075"/>
            <a:ext cx="46101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8100000" algn="ctr" rotWithShape="0">
                    <a:schemeClr val="bg2"/>
                  </a:outerShdw>
                </a:effectLst>
              </a14:hiddenEffects>
            </a:ext>
          </a:extLst>
        </p:spPr>
        <p:txBody>
          <a:bodyPr wrap="none">
            <a:spAutoFit/>
          </a:bodyPr>
          <a:lstStyle/>
          <a:p>
            <a:pPr eaLnBrk="0" hangingPunct="0"/>
            <a:r>
              <a:rPr lang="en-US" altLang="en-US" sz="2800" b="1">
                <a:solidFill>
                  <a:schemeClr val="bg1"/>
                </a:solidFill>
                <a:latin typeface="Times New Roman" panose="02020603050405020304" pitchFamily="18" charset="0"/>
                <a:cs typeface="Times New Roman" panose="02020603050405020304" pitchFamily="18" charset="0"/>
              </a:rPr>
              <a:t>STOP Deviations 2003 - 2004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07763" dir="8100000" algn="ctr" rotWithShape="0">
            <a:schemeClr val="bg2"/>
          </a:outerShdw>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07763" dir="8100000" algn="ctr" rotWithShape="0">
            <a:schemeClr val="bg2"/>
          </a:outerShdw>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12100</TotalTime>
  <Words>672</Words>
  <Application>Microsoft Office PowerPoint</Application>
  <PresentationFormat>On-screen Show (4:3)</PresentationFormat>
  <Paragraphs>215</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Times New Roman</vt:lpstr>
      <vt:lpstr>Arial</vt:lpstr>
      <vt:lpstr>Univers</vt:lpstr>
      <vt:lpstr>Univers 45 Light</vt:lpstr>
      <vt:lpstr>Arial Narrow</vt:lpstr>
      <vt:lpstr>Default Design</vt:lpstr>
      <vt:lpstr>My Company Learning Day November 2004</vt:lpstr>
      <vt:lpstr>PowerPoint Presentation</vt:lpstr>
      <vt:lpstr>Incident analysis: 2002 - 2004</vt:lpstr>
      <vt:lpstr>HSSE 5-Year Analysis</vt:lpstr>
      <vt:lpstr>PowerPoint Presentation</vt:lpstr>
      <vt:lpstr>Who?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My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Digital Business Client User</dc:creator>
  <cp:lastModifiedBy>Svetlana Genet</cp:lastModifiedBy>
  <cp:revision>392</cp:revision>
  <dcterms:created xsi:type="dcterms:W3CDTF">2003-03-20T14:32:35Z</dcterms:created>
  <dcterms:modified xsi:type="dcterms:W3CDTF">2018-01-16T22:56:42Z</dcterms:modified>
</cp:coreProperties>
</file>