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33400" y="6351588"/>
            <a:ext cx="1841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8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85800" y="762000"/>
            <a:ext cx="7848600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38175" y="371475"/>
            <a:ext cx="163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1400" b="1">
                <a:latin typeface="Arial" charset="0"/>
              </a:rPr>
              <a:t>Portable Ladders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1619250" y="981075"/>
            <a:ext cx="5791200" cy="31591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AU" sz="2000" b="1">
                <a:latin typeface="Arial" charset="0"/>
              </a:rPr>
              <a:t>WORKING AT HEIGHTS</a:t>
            </a: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1763713" y="5734050"/>
            <a:ext cx="5791200" cy="31591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AU" sz="2000" b="1">
                <a:latin typeface="Arial" charset="0"/>
              </a:rPr>
              <a:t>Portable Ladders</a:t>
            </a:r>
          </a:p>
        </p:txBody>
      </p:sp>
      <p:pic>
        <p:nvPicPr>
          <p:cNvPr id="17413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7463" y="1484313"/>
            <a:ext cx="41751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676400"/>
            <a:ext cx="3132138" cy="41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165725" y="433388"/>
            <a:ext cx="18415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endParaRPr lang="en-AU" sz="1800" b="1">
              <a:latin typeface="Arial" charset="0"/>
            </a:endParaRPr>
          </a:p>
          <a:p>
            <a:endParaRPr lang="en-AU" sz="1800" b="1">
              <a:latin typeface="Arial" charset="0"/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02275" y="4672013"/>
            <a:ext cx="1295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629400" y="4343400"/>
            <a:ext cx="191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800" b="1">
                <a:latin typeface="Arial" charset="0"/>
              </a:rPr>
              <a:t>Cracks across</a:t>
            </a:r>
          </a:p>
          <a:p>
            <a:r>
              <a:rPr lang="en-AU" sz="1800" b="1">
                <a:latin typeface="Arial" charset="0"/>
              </a:rPr>
              <a:t>the timber grain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876800" y="2438400"/>
            <a:ext cx="17526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553200" y="2109788"/>
            <a:ext cx="198755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800" b="1">
                <a:latin typeface="Arial" charset="0"/>
              </a:rPr>
              <a:t>Splits along</a:t>
            </a:r>
          </a:p>
          <a:p>
            <a:r>
              <a:rPr lang="en-AU" sz="1800" b="1">
                <a:latin typeface="Arial" charset="0"/>
              </a:rPr>
              <a:t>the timber grain</a:t>
            </a:r>
            <a:r>
              <a:rPr lang="en-AU"/>
              <a:t> 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H="1">
            <a:off x="4267200" y="5638800"/>
            <a:ext cx="914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193925" y="5462588"/>
            <a:ext cx="202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800" b="1">
                <a:latin typeface="Arial" charset="0"/>
              </a:rPr>
              <a:t>              Moisture</a:t>
            </a:r>
          </a:p>
          <a:p>
            <a:r>
              <a:rPr lang="en-AU" sz="1800" b="1">
                <a:latin typeface="Arial" charset="0"/>
              </a:rPr>
              <a:t>              damage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295400" y="1562100"/>
            <a:ext cx="211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800" b="1">
                <a:latin typeface="Arial" charset="0"/>
              </a:rPr>
              <a:t>Burns or charring</a:t>
            </a: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3368675" y="1738313"/>
            <a:ext cx="533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990600" y="3657600"/>
            <a:ext cx="1047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800" b="1">
                <a:latin typeface="Arial" charset="0"/>
              </a:rPr>
              <a:t>Termite</a:t>
            </a:r>
          </a:p>
          <a:p>
            <a:r>
              <a:rPr lang="en-AU" sz="1800" b="1">
                <a:latin typeface="Arial" charset="0"/>
              </a:rPr>
              <a:t>damage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920875" y="3986213"/>
            <a:ext cx="14478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6584" name="Text Box 1224"/>
          <p:cNvSpPr txBox="1">
            <a:spLocks noChangeArrowheads="1"/>
          </p:cNvSpPr>
          <p:nvPr/>
        </p:nvSpPr>
        <p:spPr bwMode="auto">
          <a:xfrm>
            <a:off x="2438400" y="812800"/>
            <a:ext cx="427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2000" b="1" u="sng">
                <a:latin typeface="Arial" charset="0"/>
              </a:rPr>
              <a:t>Sheet 1 - Checking timber ladders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447800"/>
            <a:ext cx="2314575" cy="466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5029200" y="2362200"/>
            <a:ext cx="1143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099175" y="2055813"/>
            <a:ext cx="2184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AU" sz="1600" b="1">
                <a:latin typeface="Arial" charset="0"/>
              </a:rPr>
              <a:t>Twisted or deformed</a:t>
            </a:r>
          </a:p>
          <a:p>
            <a:pPr algn="ctr"/>
            <a:r>
              <a:rPr lang="en-AU" sz="1600" b="1">
                <a:latin typeface="Arial" charset="0"/>
              </a:rPr>
              <a:t>ladder parts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5410200" y="4572000"/>
            <a:ext cx="914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308725" y="4265613"/>
            <a:ext cx="18907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AU" sz="1600" b="1">
                <a:latin typeface="Arial" charset="0"/>
              </a:rPr>
              <a:t>Loose or missing</a:t>
            </a:r>
          </a:p>
          <a:p>
            <a:pPr algn="ctr"/>
            <a:r>
              <a:rPr lang="en-AU" sz="1600" b="1">
                <a:latin typeface="Arial" charset="0"/>
              </a:rPr>
              <a:t>screws and rivets</a:t>
            </a: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H="1">
            <a:off x="3276600" y="1905000"/>
            <a:ext cx="914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914400" y="1752600"/>
            <a:ext cx="2395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Sharp edges and burrs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2971800" y="3429000"/>
            <a:ext cx="914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371600" y="3124200"/>
            <a:ext cx="1539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AU" sz="1600" b="1">
                <a:latin typeface="Arial" charset="0"/>
              </a:rPr>
              <a:t>Metal fatigue and cracks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2667000" y="5410200"/>
            <a:ext cx="6096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85800" y="4991100"/>
            <a:ext cx="19478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AU" sz="1600" b="1">
                <a:latin typeface="Arial" charset="0"/>
              </a:rPr>
              <a:t>Corrosion due to</a:t>
            </a:r>
          </a:p>
          <a:p>
            <a:pPr algn="ctr"/>
            <a:r>
              <a:rPr lang="en-AU" sz="1600" b="1">
                <a:latin typeface="Arial" charset="0"/>
              </a:rPr>
              <a:t>contact with acids</a:t>
            </a:r>
          </a:p>
          <a:p>
            <a:pPr algn="ctr"/>
            <a:r>
              <a:rPr lang="en-AU" sz="1600" b="1">
                <a:latin typeface="Arial" charset="0"/>
              </a:rPr>
              <a:t>or caustic soda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493963" y="812800"/>
            <a:ext cx="4160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2000" b="1" u="sng">
                <a:latin typeface="Arial" charset="0"/>
              </a:rPr>
              <a:t>Sheet 2 - Checking metal ladders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5029200" y="1828800"/>
            <a:ext cx="1143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6303963" y="1676400"/>
            <a:ext cx="14017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Loose rungs</a:t>
            </a: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5105400" y="5981700"/>
            <a:ext cx="1143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6307138" y="5591175"/>
            <a:ext cx="18589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Worn or missing</a:t>
            </a:r>
          </a:p>
          <a:p>
            <a:r>
              <a:rPr lang="en-AU" sz="1600" b="1">
                <a:latin typeface="Arial" charset="0"/>
              </a:rPr>
              <a:t>slip resistant feet</a:t>
            </a:r>
            <a:endParaRPr lang="en-AU" sz="1600" b="1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2667000" y="1905000"/>
            <a:ext cx="14478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1141413" y="1555750"/>
            <a:ext cx="15271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Loose or bent</a:t>
            </a:r>
          </a:p>
          <a:p>
            <a:r>
              <a:rPr lang="en-AU" sz="1600" b="1">
                <a:latin typeface="Arial" charset="0"/>
              </a:rPr>
              <a:t>     tie rod</a:t>
            </a: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5105400" y="3276600"/>
            <a:ext cx="762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5105400" y="4038600"/>
            <a:ext cx="762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5694363" y="3460750"/>
            <a:ext cx="170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300mm spacing</a:t>
            </a: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4457700" y="26098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800" b="1">
                <a:latin typeface="Arial" charset="0"/>
              </a:rPr>
              <a:t>A</a:t>
            </a:r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H="1">
            <a:off x="2819400" y="2743200"/>
            <a:ext cx="1295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 flipH="1">
            <a:off x="2743200" y="556260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935038" y="5248275"/>
            <a:ext cx="1866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Loose or missing</a:t>
            </a:r>
          </a:p>
          <a:p>
            <a:r>
              <a:rPr lang="en-AU" sz="1600" b="1">
                <a:latin typeface="Arial" charset="0"/>
              </a:rPr>
              <a:t>     tie rod ends</a:t>
            </a:r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5105400" y="4648200"/>
            <a:ext cx="914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6113463" y="4356100"/>
            <a:ext cx="1373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Stile twisted</a:t>
            </a:r>
          </a:p>
          <a:p>
            <a:r>
              <a:rPr lang="en-AU" sz="1600" b="1">
                <a:latin typeface="Arial" charset="0"/>
              </a:rPr>
              <a:t>   or bowed</a:t>
            </a:r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 flipH="1">
            <a:off x="2819400" y="441960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56" name="Line 36"/>
          <p:cNvSpPr>
            <a:spLocks noChangeShapeType="1"/>
          </p:cNvSpPr>
          <p:nvPr/>
        </p:nvSpPr>
        <p:spPr bwMode="auto">
          <a:xfrm>
            <a:off x="2819400" y="2743200"/>
            <a:ext cx="0" cy="1676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820738" y="3228975"/>
            <a:ext cx="1574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Even spacing</a:t>
            </a:r>
          </a:p>
          <a:p>
            <a:r>
              <a:rPr lang="en-AU" sz="1600" b="1">
                <a:latin typeface="Arial" charset="0"/>
              </a:rPr>
              <a:t>between stiles</a:t>
            </a:r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>
            <a:off x="2362200" y="3543300"/>
            <a:ext cx="457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161" name="Group 41"/>
          <p:cNvGrpSpPr>
            <a:grpSpLocks/>
          </p:cNvGrpSpPr>
          <p:nvPr/>
        </p:nvGrpSpPr>
        <p:grpSpPr bwMode="auto">
          <a:xfrm>
            <a:off x="4114800" y="1371600"/>
            <a:ext cx="1447800" cy="4648200"/>
            <a:chOff x="2500" y="292"/>
            <a:chExt cx="1192" cy="3544"/>
          </a:xfrm>
        </p:grpSpPr>
        <p:sp>
          <p:nvSpPr>
            <p:cNvPr id="5122" name="Rectangle 2"/>
            <p:cNvSpPr>
              <a:spLocks noChangeArrowheads="1"/>
            </p:cNvSpPr>
            <p:nvPr/>
          </p:nvSpPr>
          <p:spPr bwMode="auto">
            <a:xfrm>
              <a:off x="2500" y="292"/>
              <a:ext cx="88" cy="3544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69804"/>
                    <a:invGamma/>
                  </a:srgbClr>
                </a:gs>
                <a:gs pos="100000">
                  <a:srgbClr val="FFCC00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2596" y="1156"/>
              <a:ext cx="616" cy="40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3220" y="292"/>
              <a:ext cx="88" cy="3544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69804"/>
                    <a:invGamma/>
                  </a:srgbClr>
                </a:gs>
                <a:gs pos="100000">
                  <a:srgbClr val="FFCC00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2596" y="2884"/>
              <a:ext cx="616" cy="40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2596" y="2308"/>
              <a:ext cx="616" cy="40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596" y="1732"/>
              <a:ext cx="616" cy="40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2596" y="3412"/>
              <a:ext cx="616" cy="40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2596" y="628"/>
              <a:ext cx="616" cy="40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2596" y="724"/>
              <a:ext cx="616" cy="8"/>
            </a:xfrm>
            <a:prstGeom prst="rect">
              <a:avLst/>
            </a:prstGeom>
            <a:gradFill rotWithShape="0">
              <a:gsLst>
                <a:gs pos="0">
                  <a:srgbClr val="969696">
                    <a:gamma/>
                    <a:shade val="69804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2596" y="3508"/>
              <a:ext cx="616" cy="8"/>
            </a:xfrm>
            <a:prstGeom prst="rect">
              <a:avLst/>
            </a:prstGeom>
            <a:gradFill rotWithShape="0">
              <a:gsLst>
                <a:gs pos="0">
                  <a:srgbClr val="969696">
                    <a:gamma/>
                    <a:shade val="69804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2500" y="3796"/>
              <a:ext cx="88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3220" y="3796"/>
              <a:ext cx="88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3648" y="1728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4" name="AutoShape 24"/>
            <p:cNvSpPr>
              <a:spLocks noChangeArrowheads="1"/>
            </p:cNvSpPr>
            <p:nvPr/>
          </p:nvSpPr>
          <p:spPr bwMode="auto">
            <a:xfrm>
              <a:off x="2980" y="1300"/>
              <a:ext cx="232" cy="136"/>
            </a:xfrm>
            <a:prstGeom prst="rightArrow">
              <a:avLst>
                <a:gd name="adj1" fmla="val 50000"/>
                <a:gd name="adj2" fmla="val 85302"/>
              </a:avLst>
            </a:prstGeom>
            <a:solidFill>
              <a:srgbClr val="FF66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5" name="AutoShape 25"/>
            <p:cNvSpPr>
              <a:spLocks noChangeArrowheads="1"/>
            </p:cNvSpPr>
            <p:nvPr/>
          </p:nvSpPr>
          <p:spPr bwMode="auto">
            <a:xfrm>
              <a:off x="2596" y="1300"/>
              <a:ext cx="232" cy="136"/>
            </a:xfrm>
            <a:prstGeom prst="leftArrow">
              <a:avLst>
                <a:gd name="adj1" fmla="val 50000"/>
                <a:gd name="adj2" fmla="val 85286"/>
              </a:avLst>
            </a:prstGeom>
            <a:solidFill>
              <a:srgbClr val="FF66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7" name="AutoShape 27"/>
            <p:cNvSpPr>
              <a:spLocks noChangeArrowheads="1"/>
            </p:cNvSpPr>
            <p:nvPr/>
          </p:nvSpPr>
          <p:spPr bwMode="auto">
            <a:xfrm>
              <a:off x="2596" y="2548"/>
              <a:ext cx="232" cy="136"/>
            </a:xfrm>
            <a:prstGeom prst="leftArrow">
              <a:avLst>
                <a:gd name="adj1" fmla="val 50000"/>
                <a:gd name="adj2" fmla="val 85286"/>
              </a:avLst>
            </a:prstGeom>
            <a:solidFill>
              <a:srgbClr val="FF66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8" name="AutoShape 28"/>
            <p:cNvSpPr>
              <a:spLocks noChangeArrowheads="1"/>
            </p:cNvSpPr>
            <p:nvPr/>
          </p:nvSpPr>
          <p:spPr bwMode="auto">
            <a:xfrm>
              <a:off x="2980" y="2548"/>
              <a:ext cx="232" cy="136"/>
            </a:xfrm>
            <a:prstGeom prst="rightArrow">
              <a:avLst>
                <a:gd name="adj1" fmla="val 50000"/>
                <a:gd name="adj2" fmla="val 85302"/>
              </a:avLst>
            </a:prstGeom>
            <a:solidFill>
              <a:srgbClr val="FF66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9" name="AutoShape 39"/>
            <p:cNvSpPr>
              <a:spLocks noChangeArrowheads="1"/>
            </p:cNvSpPr>
            <p:nvPr/>
          </p:nvSpPr>
          <p:spPr bwMode="auto">
            <a:xfrm>
              <a:off x="3604" y="1732"/>
              <a:ext cx="88" cy="232"/>
            </a:xfrm>
            <a:prstGeom prst="upArrow">
              <a:avLst>
                <a:gd name="adj1" fmla="val 50000"/>
                <a:gd name="adj2" fmla="val 131806"/>
              </a:avLst>
            </a:prstGeom>
            <a:solidFill>
              <a:srgbClr val="FF66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60" name="AutoShape 40"/>
            <p:cNvSpPr>
              <a:spLocks noChangeArrowheads="1"/>
            </p:cNvSpPr>
            <p:nvPr/>
          </p:nvSpPr>
          <p:spPr bwMode="auto">
            <a:xfrm>
              <a:off x="3604" y="2116"/>
              <a:ext cx="88" cy="232"/>
            </a:xfrm>
            <a:prstGeom prst="downArrow">
              <a:avLst>
                <a:gd name="adj1" fmla="val 50000"/>
                <a:gd name="adj2" fmla="val 131830"/>
              </a:avLst>
            </a:prstGeom>
            <a:solidFill>
              <a:srgbClr val="FF66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162" name="Rectangle 42"/>
          <p:cNvSpPr>
            <a:spLocks noChangeArrowheads="1"/>
          </p:cNvSpPr>
          <p:nvPr/>
        </p:nvSpPr>
        <p:spPr bwMode="auto">
          <a:xfrm>
            <a:off x="4457700" y="42672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800" b="1">
                <a:latin typeface="Arial" charset="0"/>
              </a:rPr>
              <a:t>A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2159000" y="812800"/>
            <a:ext cx="4824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2000" b="1" u="sng">
                <a:latin typeface="Arial" charset="0"/>
              </a:rPr>
              <a:t>Sheet 3 - Checking single type ladders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447800"/>
            <a:ext cx="396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351088" y="4575175"/>
            <a:ext cx="1281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Clutch fails</a:t>
            </a:r>
          </a:p>
          <a:p>
            <a:r>
              <a:rPr lang="en-AU" sz="1600" b="1">
                <a:latin typeface="Arial" charset="0"/>
              </a:rPr>
              <a:t>to lock</a:t>
            </a:r>
            <a:endParaRPr lang="en-AU"/>
          </a:p>
          <a:p>
            <a:endParaRPr lang="en-A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351088" y="5489575"/>
            <a:ext cx="1384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Condition of</a:t>
            </a:r>
          </a:p>
          <a:p>
            <a:r>
              <a:rPr lang="en-AU" sz="1600" b="1">
                <a:latin typeface="Arial" charset="0"/>
              </a:rPr>
              <a:t>anti-slip feet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655888" y="3432175"/>
            <a:ext cx="13350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Cracked or</a:t>
            </a:r>
          </a:p>
          <a:p>
            <a:r>
              <a:rPr lang="en-AU" sz="1600" b="1">
                <a:latin typeface="Arial" charset="0"/>
              </a:rPr>
              <a:t>loose rungs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732088" y="2441575"/>
            <a:ext cx="14716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Frayed or cut</a:t>
            </a:r>
          </a:p>
          <a:p>
            <a:r>
              <a:rPr lang="en-AU" sz="1600" b="1">
                <a:latin typeface="Arial" charset="0"/>
              </a:rPr>
              <a:t>haul ropes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551488" y="2593975"/>
            <a:ext cx="142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Bowed stiles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322888" y="3279775"/>
            <a:ext cx="17668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Loose steel wire</a:t>
            </a:r>
          </a:p>
          <a:p>
            <a:r>
              <a:rPr lang="en-AU" sz="1600" b="1">
                <a:latin typeface="Arial" charset="0"/>
              </a:rPr>
              <a:t>or plastic fibre </a:t>
            </a:r>
          </a:p>
          <a:p>
            <a:r>
              <a:rPr lang="en-AU" sz="1600" b="1">
                <a:latin typeface="Arial" charset="0"/>
              </a:rPr>
              <a:t>reinforcing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960688" y="1908175"/>
            <a:ext cx="140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Twisted stile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222500" y="812800"/>
            <a:ext cx="468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2000" b="1" u="sng">
                <a:latin typeface="Arial" charset="0"/>
              </a:rPr>
              <a:t>Sheet 4 - Checking extension ladders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3150" y="1223963"/>
            <a:ext cx="4448175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546725" y="2513013"/>
            <a:ext cx="1947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AU" sz="1600" b="1">
                <a:latin typeface="Arial" charset="0"/>
              </a:rPr>
              <a:t>Warped or twisted</a:t>
            </a:r>
          </a:p>
          <a:p>
            <a:pPr algn="ctr"/>
            <a:r>
              <a:rPr lang="en-AU" sz="1600" b="1">
                <a:latin typeface="Arial" charset="0"/>
              </a:rPr>
              <a:t>back leg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546725" y="1827213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AU" sz="1600" b="1">
                <a:latin typeface="Arial" charset="0"/>
              </a:rPr>
              <a:t>Loose batten</a:t>
            </a:r>
          </a:p>
          <a:p>
            <a:pPr algn="ctr"/>
            <a:r>
              <a:rPr lang="en-AU" sz="1600" b="1">
                <a:latin typeface="Arial" charset="0"/>
              </a:rPr>
              <a:t>screws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622925" y="3656013"/>
            <a:ext cx="17208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AU" sz="1600" b="1">
                <a:latin typeface="Arial" charset="0"/>
              </a:rPr>
              <a:t>Cracked or split</a:t>
            </a:r>
          </a:p>
          <a:p>
            <a:pPr algn="ctr"/>
            <a:r>
              <a:rPr lang="en-AU" sz="1600" b="1">
                <a:latin typeface="Arial" charset="0"/>
              </a:rPr>
              <a:t>batten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050925" y="3808413"/>
            <a:ext cx="17097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AU" sz="1600" b="1">
                <a:latin typeface="Arial" charset="0"/>
              </a:rPr>
              <a:t>Split or cracked</a:t>
            </a:r>
          </a:p>
          <a:p>
            <a:pPr algn="ctr"/>
            <a:r>
              <a:rPr lang="en-AU" sz="1600" b="1">
                <a:latin typeface="Arial" charset="0"/>
              </a:rPr>
              <a:t>stile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546725" y="3122613"/>
            <a:ext cx="2116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Loose or split brace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321175" y="4806950"/>
            <a:ext cx="118745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486400" y="5162550"/>
            <a:ext cx="2081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Frayed or cut cords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 flipV="1">
            <a:off x="3886200" y="15240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3733800" y="1524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270125" y="1370013"/>
            <a:ext cx="1538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Seized hinges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5241925" y="1293813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Loose top plate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1203325" y="2994025"/>
            <a:ext cx="17557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AU" sz="1600" b="1">
                <a:latin typeface="Arial" charset="0"/>
              </a:rPr>
              <a:t>Loose tread or </a:t>
            </a:r>
          </a:p>
          <a:p>
            <a:pPr algn="ctr"/>
            <a:r>
              <a:rPr lang="en-AU" sz="1600" b="1">
                <a:latin typeface="Arial" charset="0"/>
              </a:rPr>
              <a:t>missing screws 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641350" y="5835650"/>
            <a:ext cx="791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Metal spreader arms should be locked into place when the ladder is fully spread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565400" y="811213"/>
            <a:ext cx="4021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2000" b="1" u="sng">
                <a:latin typeface="Arial" charset="0"/>
              </a:rPr>
              <a:t>Sheet 5 - Checking step ladders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0" y="1638300"/>
            <a:ext cx="442118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40350" y="3549650"/>
            <a:ext cx="596900" cy="139700"/>
          </a:xfrm>
          <a:prstGeom prst="leftArrow">
            <a:avLst>
              <a:gd name="adj1" fmla="val 50000"/>
              <a:gd name="adj2" fmla="val 213617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080125" y="3313113"/>
            <a:ext cx="22399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Lashed with rope</a:t>
            </a:r>
          </a:p>
          <a:p>
            <a:r>
              <a:rPr lang="en-AU" sz="1600" b="1">
                <a:latin typeface="Arial" charset="0"/>
              </a:rPr>
              <a:t>to prevent movement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 flipV="1">
            <a:off x="2590800" y="2857500"/>
            <a:ext cx="2209800" cy="533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 flipV="1">
            <a:off x="3040063" y="1528763"/>
            <a:ext cx="2065337" cy="4143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1140000">
            <a:off x="2801938" y="1568450"/>
            <a:ext cx="147637" cy="1266825"/>
          </a:xfrm>
          <a:prstGeom prst="upArrow">
            <a:avLst>
              <a:gd name="adj1" fmla="val 50000"/>
              <a:gd name="adj2" fmla="val 428994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46125" y="1712913"/>
            <a:ext cx="19129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1 metre extension</a:t>
            </a:r>
          </a:p>
          <a:p>
            <a:r>
              <a:rPr lang="en-AU" sz="1600" b="1">
                <a:latin typeface="Arial" charset="0"/>
              </a:rPr>
              <a:t>past the support</a:t>
            </a:r>
          </a:p>
          <a:p>
            <a:r>
              <a:rPr lang="en-AU" sz="1600" b="1">
                <a:latin typeface="Arial" charset="0"/>
              </a:rPr>
              <a:t>point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5334000" y="5600700"/>
            <a:ext cx="3048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V="1">
            <a:off x="5638800" y="4229100"/>
            <a:ext cx="0" cy="1371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5334000" y="4229100"/>
            <a:ext cx="304800" cy="1752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5721350" y="4997450"/>
            <a:ext cx="139700" cy="596900"/>
          </a:xfrm>
          <a:prstGeom prst="upArrow">
            <a:avLst>
              <a:gd name="adj1" fmla="val 50000"/>
              <a:gd name="adj2" fmla="val 213617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080125" y="4760913"/>
            <a:ext cx="477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4m</a:t>
            </a: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 rot="18780000">
            <a:off x="5340350" y="5835650"/>
            <a:ext cx="444500" cy="139700"/>
          </a:xfrm>
          <a:prstGeom prst="leftArrow">
            <a:avLst>
              <a:gd name="adj1" fmla="val 50000"/>
              <a:gd name="adj2" fmla="val 159076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5851525" y="5751513"/>
            <a:ext cx="477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1m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2781300" y="5581650"/>
            <a:ext cx="1619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Ladder set at a</a:t>
            </a:r>
          </a:p>
          <a:p>
            <a:r>
              <a:rPr lang="en-AU" sz="1600" b="1">
                <a:latin typeface="Arial" charset="0"/>
              </a:rPr>
              <a:t>4 to 1 ratio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974725" y="4684713"/>
            <a:ext cx="1971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600" b="1">
                <a:latin typeface="Arial" charset="0"/>
              </a:rPr>
              <a:t>Stile feet resting</a:t>
            </a:r>
          </a:p>
          <a:p>
            <a:r>
              <a:rPr lang="en-AU" sz="1600" b="1">
                <a:latin typeface="Arial" charset="0"/>
              </a:rPr>
              <a:t>on a firm and level</a:t>
            </a:r>
          </a:p>
          <a:p>
            <a:r>
              <a:rPr lang="en-AU" sz="1600" b="1">
                <a:latin typeface="Arial" charset="0"/>
              </a:rPr>
              <a:t>surface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917700" y="812800"/>
            <a:ext cx="5318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2000" b="1" u="sng">
                <a:latin typeface="Arial" charset="0"/>
              </a:rPr>
              <a:t>Sheet 6 - Positioning and securing ladders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2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600200"/>
            <a:ext cx="2133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Line 1027"/>
          <p:cNvSpPr>
            <a:spLocks noChangeShapeType="1"/>
          </p:cNvSpPr>
          <p:nvPr/>
        </p:nvSpPr>
        <p:spPr bwMode="auto">
          <a:xfrm>
            <a:off x="5410200" y="1981200"/>
            <a:ext cx="10668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20" name="Rectangle 1028"/>
          <p:cNvSpPr>
            <a:spLocks noChangeArrowheads="1"/>
          </p:cNvSpPr>
          <p:nvPr/>
        </p:nvSpPr>
        <p:spPr bwMode="auto">
          <a:xfrm>
            <a:off x="6477000" y="1752600"/>
            <a:ext cx="1679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400" b="1">
                <a:solidFill>
                  <a:srgbClr val="FF3300"/>
                </a:solidFill>
                <a:latin typeface="Arial" charset="0"/>
              </a:rPr>
              <a:t>Capacity rating of</a:t>
            </a:r>
          </a:p>
          <a:p>
            <a:r>
              <a:rPr lang="en-AU" sz="1400" b="1">
                <a:solidFill>
                  <a:srgbClr val="FF3300"/>
                </a:solidFill>
                <a:latin typeface="Arial" charset="0"/>
              </a:rPr>
              <a:t>120 kilograms</a:t>
            </a:r>
            <a:endParaRPr lang="en-AU" sz="1400" b="1">
              <a:latin typeface="Arial" charset="0"/>
            </a:endParaRPr>
          </a:p>
        </p:txBody>
      </p:sp>
      <p:sp>
        <p:nvSpPr>
          <p:cNvPr id="9221" name="Line 1029"/>
          <p:cNvSpPr>
            <a:spLocks noChangeShapeType="1"/>
          </p:cNvSpPr>
          <p:nvPr/>
        </p:nvSpPr>
        <p:spPr bwMode="auto">
          <a:xfrm>
            <a:off x="4953000" y="2819400"/>
            <a:ext cx="1524000" cy="3048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22" name="Rectangle 1030"/>
          <p:cNvSpPr>
            <a:spLocks noChangeArrowheads="1"/>
          </p:cNvSpPr>
          <p:nvPr/>
        </p:nvSpPr>
        <p:spPr bwMode="auto">
          <a:xfrm>
            <a:off x="838200" y="1143000"/>
            <a:ext cx="3916363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indent="101600"/>
            <a:endParaRPr lang="en-AU" sz="1400" b="1">
              <a:latin typeface="Arial" charset="0"/>
            </a:endParaRPr>
          </a:p>
          <a:p>
            <a:pPr indent="101600">
              <a:buFontTx/>
              <a:buChar char="•"/>
            </a:pPr>
            <a:r>
              <a:rPr lang="en-AU" sz="1400" b="1">
                <a:latin typeface="Arial" charset="0"/>
              </a:rPr>
              <a:t> </a:t>
            </a:r>
            <a:r>
              <a:rPr lang="en-AU" sz="1400" b="1">
                <a:solidFill>
                  <a:srgbClr val="FF3300"/>
                </a:solidFill>
                <a:latin typeface="Arial" charset="0"/>
              </a:rPr>
              <a:t>One person at a time on the ladder</a:t>
            </a:r>
            <a:endParaRPr lang="en-AU" sz="1400" b="1">
              <a:latin typeface="Arial" charset="0"/>
            </a:endParaRPr>
          </a:p>
          <a:p>
            <a:pPr indent="101600"/>
            <a:endParaRPr lang="en-AU" sz="1400" b="1">
              <a:latin typeface="Arial" charset="0"/>
            </a:endParaRPr>
          </a:p>
          <a:p>
            <a:pPr indent="101600">
              <a:buFontTx/>
              <a:buChar char="•"/>
            </a:pPr>
            <a:r>
              <a:rPr lang="en-AU" sz="1400" b="1">
                <a:latin typeface="Arial" charset="0"/>
              </a:rPr>
              <a:t> Face the ladder when climbing up or down</a:t>
            </a:r>
          </a:p>
          <a:p>
            <a:pPr indent="101600"/>
            <a:endParaRPr lang="en-AU" sz="1400" b="1">
              <a:latin typeface="Arial" charset="0"/>
            </a:endParaRPr>
          </a:p>
          <a:p>
            <a:pPr indent="101600">
              <a:buFontTx/>
              <a:buChar char="•"/>
            </a:pPr>
            <a:r>
              <a:rPr lang="en-AU" sz="1400" b="1">
                <a:latin typeface="Arial" charset="0"/>
              </a:rPr>
              <a:t> </a:t>
            </a:r>
            <a:r>
              <a:rPr lang="en-AU" sz="1400" b="1">
                <a:solidFill>
                  <a:srgbClr val="FF3300"/>
                </a:solidFill>
                <a:latin typeface="Arial" charset="0"/>
              </a:rPr>
              <a:t>Use both hands</a:t>
            </a:r>
            <a:endParaRPr lang="en-AU" sz="1400" b="1">
              <a:latin typeface="Arial" charset="0"/>
            </a:endParaRPr>
          </a:p>
          <a:p>
            <a:pPr indent="101600"/>
            <a:endParaRPr lang="en-AU" sz="1400" b="1">
              <a:latin typeface="Arial" charset="0"/>
            </a:endParaRPr>
          </a:p>
          <a:p>
            <a:pPr indent="101600">
              <a:buFontTx/>
              <a:buChar char="•"/>
            </a:pPr>
            <a:r>
              <a:rPr lang="en-AU" sz="1400" b="1">
                <a:latin typeface="Arial" charset="0"/>
              </a:rPr>
              <a:t> Three point of contact</a:t>
            </a:r>
          </a:p>
          <a:p>
            <a:pPr indent="101600"/>
            <a:endParaRPr lang="en-AU" sz="1400" b="1">
              <a:latin typeface="Arial" charset="0"/>
            </a:endParaRPr>
          </a:p>
          <a:p>
            <a:pPr indent="101600">
              <a:buFontTx/>
              <a:buChar char="•"/>
            </a:pPr>
            <a:r>
              <a:rPr lang="en-AU" sz="1400" b="1">
                <a:latin typeface="Arial" charset="0"/>
              </a:rPr>
              <a:t> </a:t>
            </a:r>
            <a:r>
              <a:rPr lang="en-AU" sz="1400" b="1">
                <a:solidFill>
                  <a:srgbClr val="FF3300"/>
                </a:solidFill>
                <a:latin typeface="Arial" charset="0"/>
              </a:rPr>
              <a:t>Use all rungs</a:t>
            </a:r>
            <a:endParaRPr lang="en-AU" sz="1400" b="1">
              <a:latin typeface="Arial" charset="0"/>
            </a:endParaRPr>
          </a:p>
          <a:p>
            <a:pPr indent="101600"/>
            <a:endParaRPr lang="en-AU" sz="1400" b="1">
              <a:latin typeface="Arial" charset="0"/>
            </a:endParaRPr>
          </a:p>
          <a:p>
            <a:pPr indent="101600">
              <a:buFontTx/>
              <a:buChar char="•"/>
            </a:pPr>
            <a:r>
              <a:rPr lang="en-AU" sz="1400" b="1">
                <a:latin typeface="Arial" charset="0"/>
              </a:rPr>
              <a:t> Step onto and off the ladder  </a:t>
            </a:r>
          </a:p>
          <a:p>
            <a:pPr indent="101600"/>
            <a:endParaRPr lang="en-AU" sz="1400" b="1">
              <a:latin typeface="Arial" charset="0"/>
            </a:endParaRPr>
          </a:p>
          <a:p>
            <a:pPr indent="101600">
              <a:buFontTx/>
              <a:buChar char="•"/>
            </a:pPr>
            <a:r>
              <a:rPr lang="en-AU" sz="1400" b="1">
                <a:latin typeface="Arial" charset="0"/>
              </a:rPr>
              <a:t> </a:t>
            </a:r>
            <a:r>
              <a:rPr lang="en-AU" sz="1400" b="1">
                <a:solidFill>
                  <a:srgbClr val="FF3300"/>
                </a:solidFill>
                <a:latin typeface="Arial" charset="0"/>
              </a:rPr>
              <a:t>Keep your body centred between</a:t>
            </a:r>
          </a:p>
          <a:p>
            <a:pPr indent="101600"/>
            <a:r>
              <a:rPr lang="en-AU" sz="1400" b="1">
                <a:solidFill>
                  <a:srgbClr val="FF3300"/>
                </a:solidFill>
                <a:latin typeface="Arial" charset="0"/>
              </a:rPr>
              <a:t> the stiles</a:t>
            </a:r>
          </a:p>
          <a:p>
            <a:pPr indent="101600"/>
            <a:endParaRPr lang="en-AU" sz="1400" b="1">
              <a:latin typeface="Arial" charset="0"/>
            </a:endParaRPr>
          </a:p>
          <a:p>
            <a:pPr indent="101600">
              <a:buFontTx/>
              <a:buChar char="•"/>
            </a:pPr>
            <a:r>
              <a:rPr lang="en-AU" sz="1400" b="1">
                <a:latin typeface="Arial" charset="0"/>
              </a:rPr>
              <a:t> Don’t reach more than arms </a:t>
            </a:r>
          </a:p>
          <a:p>
            <a:pPr indent="101600"/>
            <a:r>
              <a:rPr lang="en-AU" sz="1400" b="1">
                <a:latin typeface="Arial" charset="0"/>
              </a:rPr>
              <a:t> length from the stile</a:t>
            </a:r>
          </a:p>
          <a:p>
            <a:pPr indent="101600"/>
            <a:endParaRPr lang="en-AU" sz="1400" b="1">
              <a:latin typeface="Arial" charset="0"/>
            </a:endParaRPr>
          </a:p>
        </p:txBody>
      </p:sp>
      <p:sp>
        <p:nvSpPr>
          <p:cNvPr id="9223" name="Rectangle 1031"/>
          <p:cNvSpPr>
            <a:spLocks noChangeArrowheads="1"/>
          </p:cNvSpPr>
          <p:nvPr/>
        </p:nvSpPr>
        <p:spPr bwMode="auto">
          <a:xfrm>
            <a:off x="6477000" y="2911475"/>
            <a:ext cx="16192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AU" sz="1400" b="1">
                <a:latin typeface="Arial" charset="0"/>
              </a:rPr>
              <a:t>Highest standing</a:t>
            </a:r>
          </a:p>
          <a:p>
            <a:r>
              <a:rPr lang="en-AU" sz="1400" b="1">
                <a:latin typeface="Arial" charset="0"/>
              </a:rPr>
              <a:t>point</a:t>
            </a:r>
          </a:p>
        </p:txBody>
      </p:sp>
      <p:sp>
        <p:nvSpPr>
          <p:cNvPr id="9224" name="Rectangle 1032"/>
          <p:cNvSpPr>
            <a:spLocks noChangeArrowheads="1"/>
          </p:cNvSpPr>
          <p:nvPr/>
        </p:nvSpPr>
        <p:spPr bwMode="auto">
          <a:xfrm>
            <a:off x="6553200" y="3810000"/>
            <a:ext cx="1828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AU" sz="1400" b="1">
                <a:solidFill>
                  <a:srgbClr val="FF3300"/>
                </a:solidFill>
                <a:latin typeface="Arial" charset="0"/>
              </a:rPr>
              <a:t>Ladders with any metal should not be used near  electrical power sources</a:t>
            </a:r>
          </a:p>
        </p:txBody>
      </p:sp>
      <p:sp>
        <p:nvSpPr>
          <p:cNvPr id="9225" name="Text Box 1033"/>
          <p:cNvSpPr txBox="1">
            <a:spLocks noChangeArrowheads="1"/>
          </p:cNvSpPr>
          <p:nvPr/>
        </p:nvSpPr>
        <p:spPr bwMode="auto">
          <a:xfrm>
            <a:off x="3035300" y="811213"/>
            <a:ext cx="306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2000" b="1" u="sng">
                <a:latin typeface="Arial" charset="0"/>
              </a:rPr>
              <a:t>Sheet 7 - Using a ladder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andout A4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andout A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andout A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dout A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dout A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dout A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dout A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dout A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dout A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Office\Templates\Training\Handout A4.pot</Template>
  <TotalTime>79</TotalTime>
  <Words>316</Words>
  <Application>Microsoft Office PowerPoint</Application>
  <PresentationFormat>On-screen Show (4:3)</PresentationFormat>
  <Paragraphs>104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Arial</vt:lpstr>
      <vt:lpstr>Handout A4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THE Nominees Pty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Jack Edgar</dc:creator>
  <cp:lastModifiedBy>Peter Hopkins</cp:lastModifiedBy>
  <cp:revision>13</cp:revision>
  <cp:lastPrinted>1998-06-24T01:29:50Z</cp:lastPrinted>
  <dcterms:created xsi:type="dcterms:W3CDTF">1998-06-21T12:28:46Z</dcterms:created>
  <dcterms:modified xsi:type="dcterms:W3CDTF">2012-04-04T11:45:13Z</dcterms:modified>
</cp:coreProperties>
</file>